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62" r:id="rId6"/>
    <p:sldId id="263" r:id="rId7"/>
    <p:sldId id="268" r:id="rId8"/>
    <p:sldId id="264" r:id="rId9"/>
    <p:sldId id="265" r:id="rId10"/>
    <p:sldId id="258" r:id="rId11"/>
    <p:sldId id="274" r:id="rId12"/>
    <p:sldId id="267" r:id="rId13"/>
    <p:sldId id="261" r:id="rId14"/>
    <p:sldId id="260" r:id="rId15"/>
    <p:sldId id="276" r:id="rId16"/>
    <p:sldId id="269" r:id="rId17"/>
    <p:sldId id="270" r:id="rId18"/>
    <p:sldId id="275" r:id="rId19"/>
    <p:sldId id="277"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CE3D"/>
    <a:srgbClr val="FF3300"/>
    <a:srgbClr val="73ED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2CF46C-0FC5-4742-B2EB-4ED5A8AB04FB}" v="6" dt="2025-06-26T02:06:55.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142" autoAdjust="0"/>
  </p:normalViewPr>
  <p:slideViewPr>
    <p:cSldViewPr snapToGrid="0">
      <p:cViewPr varScale="1">
        <p:scale>
          <a:sx n="111" d="100"/>
          <a:sy n="111" d="100"/>
        </p:scale>
        <p:origin x="55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ila weerasinghe" userId="1886a35f63df7100" providerId="LiveId" clId="{A02CF46C-0FC5-4742-B2EB-4ED5A8AB04FB}"/>
    <pc:docChg chg="undo custSel addSld delSld modSld">
      <pc:chgData name="Akila weerasinghe" userId="1886a35f63df7100" providerId="LiveId" clId="{A02CF46C-0FC5-4742-B2EB-4ED5A8AB04FB}" dt="2025-06-26T02:21:44.100" v="343" actId="313"/>
      <pc:docMkLst>
        <pc:docMk/>
      </pc:docMkLst>
      <pc:sldChg chg="modSp mod">
        <pc:chgData name="Akila weerasinghe" userId="1886a35f63df7100" providerId="LiveId" clId="{A02CF46C-0FC5-4742-B2EB-4ED5A8AB04FB}" dt="2025-06-25T16:22:51.304" v="1" actId="20577"/>
        <pc:sldMkLst>
          <pc:docMk/>
          <pc:sldMk cId="3582694984" sldId="264"/>
        </pc:sldMkLst>
        <pc:spChg chg="mod">
          <ac:chgData name="Akila weerasinghe" userId="1886a35f63df7100" providerId="LiveId" clId="{A02CF46C-0FC5-4742-B2EB-4ED5A8AB04FB}" dt="2025-06-25T16:22:51.304" v="1" actId="20577"/>
          <ac:spMkLst>
            <pc:docMk/>
            <pc:sldMk cId="3582694984" sldId="264"/>
            <ac:spMk id="3" creationId="{75681A11-7189-4208-9647-3FB3A1396A41}"/>
          </ac:spMkLst>
        </pc:spChg>
      </pc:sldChg>
      <pc:sldChg chg="modSp mod">
        <pc:chgData name="Akila weerasinghe" userId="1886a35f63df7100" providerId="LiveId" clId="{A02CF46C-0FC5-4742-B2EB-4ED5A8AB04FB}" dt="2025-06-25T17:18:16.957" v="3" actId="3626"/>
        <pc:sldMkLst>
          <pc:docMk/>
          <pc:sldMk cId="2939339614" sldId="269"/>
        </pc:sldMkLst>
        <pc:picChg chg="mod">
          <ac:chgData name="Akila weerasinghe" userId="1886a35f63df7100" providerId="LiveId" clId="{A02CF46C-0FC5-4742-B2EB-4ED5A8AB04FB}" dt="2025-06-25T17:18:16.957" v="3" actId="3626"/>
          <ac:picMkLst>
            <pc:docMk/>
            <pc:sldMk cId="2939339614" sldId="269"/>
            <ac:picMk id="9" creationId="{7AE8FEB6-EC2A-4DF3-9237-FA48A0F313E6}"/>
          </ac:picMkLst>
        </pc:picChg>
      </pc:sldChg>
      <pc:sldChg chg="new del">
        <pc:chgData name="Akila weerasinghe" userId="1886a35f63df7100" providerId="LiveId" clId="{A02CF46C-0FC5-4742-B2EB-4ED5A8AB04FB}" dt="2025-06-25T17:24:09.030" v="4" actId="47"/>
        <pc:sldMkLst>
          <pc:docMk/>
          <pc:sldMk cId="327785549" sldId="277"/>
        </pc:sldMkLst>
      </pc:sldChg>
      <pc:sldChg chg="addSp delSp modSp new mod">
        <pc:chgData name="Akila weerasinghe" userId="1886a35f63df7100" providerId="LiveId" clId="{A02CF46C-0FC5-4742-B2EB-4ED5A8AB04FB}" dt="2025-06-26T02:21:44.100" v="343" actId="313"/>
        <pc:sldMkLst>
          <pc:docMk/>
          <pc:sldMk cId="3559306444" sldId="277"/>
        </pc:sldMkLst>
        <pc:spChg chg="add del">
          <ac:chgData name="Akila weerasinghe" userId="1886a35f63df7100" providerId="LiveId" clId="{A02CF46C-0FC5-4742-B2EB-4ED5A8AB04FB}" dt="2025-06-26T02:05:56.778" v="279" actId="478"/>
          <ac:spMkLst>
            <pc:docMk/>
            <pc:sldMk cId="3559306444" sldId="277"/>
            <ac:spMk id="2" creationId="{0DE027E9-2809-29B0-771B-1AFACCA0A3C8}"/>
          </ac:spMkLst>
        </pc:spChg>
        <pc:spChg chg="del mod">
          <ac:chgData name="Akila weerasinghe" userId="1886a35f63df7100" providerId="LiveId" clId="{A02CF46C-0FC5-4742-B2EB-4ED5A8AB04FB}" dt="2025-06-25T17:31:40.712" v="128" actId="21"/>
          <ac:spMkLst>
            <pc:docMk/>
            <pc:sldMk cId="3559306444" sldId="277"/>
            <ac:spMk id="2" creationId="{F70F8092-D898-52B9-7B0D-AA2164DB2AFA}"/>
          </ac:spMkLst>
        </pc:spChg>
        <pc:spChg chg="mod">
          <ac:chgData name="Akila weerasinghe" userId="1886a35f63df7100" providerId="LiveId" clId="{A02CF46C-0FC5-4742-B2EB-4ED5A8AB04FB}" dt="2025-06-26T01:38:01.632" v="163" actId="27636"/>
          <ac:spMkLst>
            <pc:docMk/>
            <pc:sldMk cId="3559306444" sldId="277"/>
            <ac:spMk id="3" creationId="{10BCBBD5-7346-0B38-6F41-6C00995EE111}"/>
          </ac:spMkLst>
        </pc:spChg>
        <pc:spChg chg="mod">
          <ac:chgData name="Akila weerasinghe" userId="1886a35f63df7100" providerId="LiveId" clId="{A02CF46C-0FC5-4742-B2EB-4ED5A8AB04FB}" dt="2025-06-26T02:21:44.100" v="343" actId="313"/>
          <ac:spMkLst>
            <pc:docMk/>
            <pc:sldMk cId="3559306444" sldId="277"/>
            <ac:spMk id="4" creationId="{B5ED2177-8C5A-D6D7-7289-671739596840}"/>
          </ac:spMkLst>
        </pc:spChg>
        <pc:spChg chg="add mod">
          <ac:chgData name="Akila weerasinghe" userId="1886a35f63df7100" providerId="LiveId" clId="{A02CF46C-0FC5-4742-B2EB-4ED5A8AB04FB}" dt="2025-06-26T02:07:07.344" v="322" actId="1076"/>
          <ac:spMkLst>
            <pc:docMk/>
            <pc:sldMk cId="3559306444" sldId="277"/>
            <ac:spMk id="5" creationId="{B82441D6-C061-741D-2C71-E4952A2E7FFA}"/>
          </ac:spMkLst>
        </pc:spChg>
        <pc:spChg chg="add mod">
          <ac:chgData name="Akila weerasinghe" userId="1886a35f63df7100" providerId="LiveId" clId="{A02CF46C-0FC5-4742-B2EB-4ED5A8AB04FB}" dt="2025-06-26T02:07:15.624" v="341" actId="20577"/>
          <ac:spMkLst>
            <pc:docMk/>
            <pc:sldMk cId="3559306444" sldId="277"/>
            <ac:spMk id="6" creationId="{A4412A89-AC7F-74B6-4D7C-68D02A5D13A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100D3-45BA-42F1-8E26-0B098AEEF83F}" type="doc">
      <dgm:prSet loTypeId="urn:microsoft.com/office/officeart/2005/8/layout/hProcess9" loCatId="process" qsTypeId="urn:microsoft.com/office/officeart/2005/8/quickstyle/simple1" qsCatId="simple" csTypeId="urn:microsoft.com/office/officeart/2005/8/colors/colorful4" csCatId="colorful" phldr="1"/>
      <dgm:spPr/>
    </dgm:pt>
    <dgm:pt modelId="{173BBA49-C3D3-4179-9A34-943874708488}">
      <dgm:prSet custT="1"/>
      <dgm:spPr>
        <a:xfrm>
          <a:off x="140" y="772357"/>
          <a:ext cx="1687582" cy="1029809"/>
        </a:xfrm>
        <a:prstGeom prst="roundRect">
          <a:avLst/>
        </a:prstGeom>
      </dgm:spPr>
      <dgm:t>
        <a:bodyPr/>
        <a:lstStyle/>
        <a:p>
          <a:pPr algn="l">
            <a:buNone/>
          </a:pPr>
          <a:r>
            <a:rPr lang="en-US" sz="1400" b="1" dirty="0">
              <a:solidFill>
                <a:schemeClr val="tx1">
                  <a:lumMod val="95000"/>
                  <a:lumOff val="5000"/>
                </a:schemeClr>
              </a:solidFill>
              <a:latin typeface="+mn-lt"/>
              <a:ea typeface="+mn-ea"/>
              <a:cs typeface="Times New Roman" panose="02020603050405020304" pitchFamily="18" charset="0"/>
            </a:rPr>
            <a:t>Farmers harvest their crops</a:t>
          </a:r>
          <a:r>
            <a:rPr lang="en-US" sz="1400" dirty="0">
              <a:solidFill>
                <a:schemeClr val="tx1">
                  <a:lumMod val="95000"/>
                  <a:lumOff val="5000"/>
                </a:schemeClr>
              </a:solidFill>
              <a:latin typeface="+mn-lt"/>
              <a:ea typeface="+mn-ea"/>
              <a:cs typeface="+mn-cs"/>
            </a:rPr>
            <a:t>. </a:t>
          </a:r>
        </a:p>
      </dgm:t>
    </dgm:pt>
    <dgm:pt modelId="{FCFF8FA2-0749-4A73-BBD0-5EC5BF0556C0}" type="parTrans" cxnId="{68724DE6-7A66-4433-A4AC-A6CA0E79F944}">
      <dgm:prSet/>
      <dgm:spPr/>
      <dgm:t>
        <a:bodyPr/>
        <a:lstStyle/>
        <a:p>
          <a:endParaRPr lang="en-US"/>
        </a:p>
      </dgm:t>
    </dgm:pt>
    <dgm:pt modelId="{9DE50AF1-BFFC-4216-AED3-9A20640F7128}" type="sibTrans" cxnId="{68724DE6-7A66-4433-A4AC-A6CA0E79F944}">
      <dgm:prSet/>
      <dgm:spPr/>
      <dgm:t>
        <a:bodyPr/>
        <a:lstStyle/>
        <a:p>
          <a:endParaRPr lang="en-US"/>
        </a:p>
      </dgm:t>
    </dgm:pt>
    <dgm:pt modelId="{F586D43A-0F93-40BB-B09F-4C6CE39653F6}">
      <dgm:prSet custT="1"/>
      <dgm:spPr>
        <a:xfrm>
          <a:off x="1968986" y="772357"/>
          <a:ext cx="1687582" cy="1029809"/>
        </a:xfrm>
        <a:prstGeom prst="roundRect">
          <a:avLst/>
        </a:prstGeom>
      </dgm:spPr>
      <dgm:t>
        <a:bodyPr/>
        <a:lstStyle/>
        <a:p>
          <a:pPr algn="l">
            <a:buNone/>
          </a:pPr>
          <a:r>
            <a:rPr lang="en-US" sz="1400" dirty="0">
              <a:solidFill>
                <a:schemeClr val="tx1">
                  <a:lumMod val="95000"/>
                  <a:lumOff val="5000"/>
                </a:schemeClr>
              </a:solidFill>
              <a:latin typeface="+mn-lt"/>
              <a:ea typeface="+mn-ea"/>
              <a:cs typeface="+mn-cs"/>
            </a:rPr>
            <a:t> </a:t>
          </a:r>
          <a:r>
            <a:rPr lang="en-US" sz="1400" b="1" dirty="0">
              <a:solidFill>
                <a:schemeClr val="tx1">
                  <a:lumMod val="95000"/>
                  <a:lumOff val="5000"/>
                </a:schemeClr>
              </a:solidFill>
              <a:latin typeface="+mn-lt"/>
              <a:ea typeface="+mn-ea"/>
              <a:cs typeface="Times New Roman" panose="02020603050405020304" pitchFamily="18" charset="0"/>
            </a:rPr>
            <a:t>Harvest collectors load the produce onto their trucks.</a:t>
          </a:r>
        </a:p>
      </dgm:t>
    </dgm:pt>
    <dgm:pt modelId="{F73721B7-04E5-402F-B8C4-8CB989932E96}" type="parTrans" cxnId="{1DDFE2FF-B2F4-4A9F-AAA2-E2A883DCE7C1}">
      <dgm:prSet/>
      <dgm:spPr/>
      <dgm:t>
        <a:bodyPr/>
        <a:lstStyle/>
        <a:p>
          <a:endParaRPr lang="en-US"/>
        </a:p>
      </dgm:t>
    </dgm:pt>
    <dgm:pt modelId="{A5F4F815-E59C-4370-94F1-7361B28FDB3B}" type="sibTrans" cxnId="{1DDFE2FF-B2F4-4A9F-AAA2-E2A883DCE7C1}">
      <dgm:prSet/>
      <dgm:spPr/>
      <dgm:t>
        <a:bodyPr/>
        <a:lstStyle/>
        <a:p>
          <a:endParaRPr lang="en-US"/>
        </a:p>
      </dgm:t>
    </dgm:pt>
    <dgm:pt modelId="{2B8512CE-B918-4D61-B20D-2C3BBC3CF045}">
      <dgm:prSet custT="1"/>
      <dgm:spPr>
        <a:xfrm>
          <a:off x="3937832" y="772357"/>
          <a:ext cx="1687582" cy="1029809"/>
        </a:xfrm>
        <a:prstGeom prst="roundRect">
          <a:avLst/>
        </a:prstGeom>
      </dgm:spPr>
      <dgm:t>
        <a:bodyPr/>
        <a:lstStyle/>
        <a:p>
          <a:pPr algn="l">
            <a:buNone/>
          </a:pPr>
          <a:r>
            <a:rPr lang="en-US" sz="1400" b="1" dirty="0">
              <a:solidFill>
                <a:schemeClr val="tx1">
                  <a:lumMod val="95000"/>
                  <a:lumOff val="5000"/>
                </a:schemeClr>
              </a:solidFill>
              <a:latin typeface="+mn-lt"/>
              <a:ea typeface="+mn-ea"/>
              <a:cs typeface="+mn-cs"/>
            </a:rPr>
            <a:t>Collectors transport the produce to economic centers</a:t>
          </a:r>
          <a:r>
            <a:rPr lang="en-US" sz="1400" dirty="0">
              <a:latin typeface="+mn-lt"/>
              <a:ea typeface="+mn-ea"/>
              <a:cs typeface="+mn-cs"/>
            </a:rPr>
            <a:t>. </a:t>
          </a:r>
        </a:p>
      </dgm:t>
    </dgm:pt>
    <dgm:pt modelId="{31882E53-C908-494A-83CA-14F378CBDB52}" type="parTrans" cxnId="{A4D7D8A9-E85D-443D-904B-98CAF9123E2F}">
      <dgm:prSet/>
      <dgm:spPr/>
      <dgm:t>
        <a:bodyPr/>
        <a:lstStyle/>
        <a:p>
          <a:endParaRPr lang="en-US"/>
        </a:p>
      </dgm:t>
    </dgm:pt>
    <dgm:pt modelId="{B4E41F8F-B91B-4A00-8B81-927B4EC6A7C5}" type="sibTrans" cxnId="{A4D7D8A9-E85D-443D-904B-98CAF9123E2F}">
      <dgm:prSet/>
      <dgm:spPr/>
      <dgm:t>
        <a:bodyPr/>
        <a:lstStyle/>
        <a:p>
          <a:endParaRPr lang="en-US"/>
        </a:p>
      </dgm:t>
    </dgm:pt>
    <dgm:pt modelId="{5937FBF6-BB9B-45D7-8257-353E5B31F6A8}">
      <dgm:prSet custT="1"/>
      <dgm:spPr>
        <a:xfrm>
          <a:off x="5906678" y="772357"/>
          <a:ext cx="1687582" cy="1029809"/>
        </a:xfrm>
        <a:prstGeom prst="roundRect">
          <a:avLst/>
        </a:prstGeom>
      </dgm:spPr>
      <dgm:t>
        <a:bodyPr/>
        <a:lstStyle/>
        <a:p>
          <a:pPr algn="l">
            <a:buNone/>
          </a:pPr>
          <a:r>
            <a:rPr lang="en-US" sz="1400" b="1" dirty="0">
              <a:solidFill>
                <a:schemeClr val="tx1">
                  <a:lumMod val="95000"/>
                  <a:lumOff val="5000"/>
                </a:schemeClr>
              </a:solidFill>
              <a:latin typeface="+mn-lt"/>
              <a:ea typeface="+mn-ea"/>
              <a:cs typeface="+mn-cs"/>
            </a:rPr>
            <a:t>Shop owners and wholesalers purchase the produce from these centers</a:t>
          </a:r>
          <a:r>
            <a:rPr lang="en-US" sz="1400" b="1" dirty="0">
              <a:latin typeface="+mn-lt"/>
              <a:ea typeface="+mn-ea"/>
              <a:cs typeface="+mn-cs"/>
            </a:rPr>
            <a:t>. </a:t>
          </a:r>
        </a:p>
      </dgm:t>
    </dgm:pt>
    <dgm:pt modelId="{FB18AE42-710D-4496-8F98-547E63856309}" type="parTrans" cxnId="{34F63143-6F2A-4FBB-BEB6-CE3D6612BBF9}">
      <dgm:prSet/>
      <dgm:spPr/>
      <dgm:t>
        <a:bodyPr/>
        <a:lstStyle/>
        <a:p>
          <a:endParaRPr lang="en-US"/>
        </a:p>
      </dgm:t>
    </dgm:pt>
    <dgm:pt modelId="{1EE62AD0-02C3-4AB9-83C9-384C60825B65}" type="sibTrans" cxnId="{34F63143-6F2A-4FBB-BEB6-CE3D6612BBF9}">
      <dgm:prSet/>
      <dgm:spPr/>
      <dgm:t>
        <a:bodyPr/>
        <a:lstStyle/>
        <a:p>
          <a:endParaRPr lang="en-US"/>
        </a:p>
      </dgm:t>
    </dgm:pt>
    <dgm:pt modelId="{6D60C6CC-7A17-47AF-AD79-6B7C711DF7F1}">
      <dgm:prSet custT="1"/>
      <dgm:spPr>
        <a:xfrm>
          <a:off x="7875524" y="772357"/>
          <a:ext cx="1687582" cy="1029809"/>
        </a:xfrm>
        <a:prstGeom prst="roundRect">
          <a:avLst/>
        </a:prstGeom>
      </dgm:spPr>
      <dgm:t>
        <a:bodyPr/>
        <a:lstStyle/>
        <a:p>
          <a:pPr algn="l">
            <a:buNone/>
          </a:pPr>
          <a:r>
            <a:rPr lang="en-US" sz="1400" b="1" dirty="0">
              <a:solidFill>
                <a:schemeClr val="tx1">
                  <a:lumMod val="95000"/>
                  <a:lumOff val="5000"/>
                </a:schemeClr>
              </a:solidFill>
              <a:latin typeface="+mn-lt"/>
              <a:ea typeface="+mn-ea"/>
              <a:cs typeface="+mn-cs"/>
            </a:rPr>
            <a:t>Wholesalers then transport the produce to different cities</a:t>
          </a:r>
          <a:r>
            <a:rPr lang="en-US" sz="1400" b="1" dirty="0">
              <a:latin typeface="+mn-lt"/>
              <a:ea typeface="+mn-ea"/>
              <a:cs typeface="+mn-cs"/>
            </a:rPr>
            <a:t>. </a:t>
          </a:r>
        </a:p>
      </dgm:t>
    </dgm:pt>
    <dgm:pt modelId="{DC22972F-4784-4326-A18C-31BAAE61C44A}" type="parTrans" cxnId="{07AAA294-8AF2-4C86-B522-3D418CDAA415}">
      <dgm:prSet/>
      <dgm:spPr/>
      <dgm:t>
        <a:bodyPr/>
        <a:lstStyle/>
        <a:p>
          <a:endParaRPr lang="en-US"/>
        </a:p>
      </dgm:t>
    </dgm:pt>
    <dgm:pt modelId="{1E14A008-5CFF-4BBC-A79D-3DB1D8A1B01A}" type="sibTrans" cxnId="{07AAA294-8AF2-4C86-B522-3D418CDAA415}">
      <dgm:prSet/>
      <dgm:spPr/>
      <dgm:t>
        <a:bodyPr/>
        <a:lstStyle/>
        <a:p>
          <a:endParaRPr lang="en-US"/>
        </a:p>
      </dgm:t>
    </dgm:pt>
    <dgm:pt modelId="{2FEBE06B-E944-4C76-9078-535D8FFE640B}">
      <dgm:prSet custT="1"/>
      <dgm:spPr>
        <a:xfrm>
          <a:off x="9844370" y="772357"/>
          <a:ext cx="1687582" cy="1029809"/>
        </a:xfrm>
        <a:prstGeom prst="roundRect">
          <a:avLst/>
        </a:prstGeom>
      </dgm:spPr>
      <dgm:t>
        <a:bodyPr/>
        <a:lstStyle/>
        <a:p>
          <a:pPr algn="l">
            <a:buNone/>
          </a:pPr>
          <a:r>
            <a:rPr lang="en-US" sz="1400" b="1" dirty="0">
              <a:solidFill>
                <a:schemeClr val="tx1">
                  <a:lumMod val="95000"/>
                  <a:lumOff val="5000"/>
                </a:schemeClr>
              </a:solidFill>
              <a:latin typeface="+mn-lt"/>
              <a:ea typeface="+mn-ea"/>
              <a:cs typeface="+mn-cs"/>
            </a:rPr>
            <a:t>Retailers buy the produce from wholesalers and sell it to consumers</a:t>
          </a:r>
          <a:r>
            <a:rPr lang="en-US" sz="1400" b="1" dirty="0">
              <a:latin typeface="+mn-lt"/>
              <a:ea typeface="+mn-ea"/>
              <a:cs typeface="+mn-cs"/>
            </a:rPr>
            <a:t>. </a:t>
          </a:r>
        </a:p>
      </dgm:t>
    </dgm:pt>
    <dgm:pt modelId="{C104CAA2-498D-4B54-BAC0-FB363CEEFC60}" type="parTrans" cxnId="{46F5A23A-77D5-400B-B97D-F0B6F4DC9EE8}">
      <dgm:prSet/>
      <dgm:spPr/>
      <dgm:t>
        <a:bodyPr/>
        <a:lstStyle/>
        <a:p>
          <a:endParaRPr lang="en-US"/>
        </a:p>
      </dgm:t>
    </dgm:pt>
    <dgm:pt modelId="{61A37B4E-36E3-44FB-AE14-796D1D85850C}" type="sibTrans" cxnId="{46F5A23A-77D5-400B-B97D-F0B6F4DC9EE8}">
      <dgm:prSet/>
      <dgm:spPr/>
      <dgm:t>
        <a:bodyPr/>
        <a:lstStyle/>
        <a:p>
          <a:endParaRPr lang="en-US"/>
        </a:p>
      </dgm:t>
    </dgm:pt>
    <dgm:pt modelId="{7731B7CD-C5BE-4D28-8710-45F4640FFD6E}" type="pres">
      <dgm:prSet presAssocID="{DD2100D3-45BA-42F1-8E26-0B098AEEF83F}" presName="CompostProcess" presStyleCnt="0">
        <dgm:presLayoutVars>
          <dgm:dir/>
          <dgm:resizeHandles val="exact"/>
        </dgm:presLayoutVars>
      </dgm:prSet>
      <dgm:spPr/>
    </dgm:pt>
    <dgm:pt modelId="{AA96197D-87A0-461A-9475-BD56CF534BDA}" type="pres">
      <dgm:prSet presAssocID="{DD2100D3-45BA-42F1-8E26-0B098AEEF83F}" presName="arrow" presStyleLbl="bgShp" presStyleIdx="0" presStyleCnt="1" custLinFactNeighborX="740" custLinFactNeighborY="10029"/>
      <dgm:spPr>
        <a:xfrm>
          <a:off x="937443" y="0"/>
          <a:ext cx="9802279" cy="2574524"/>
        </a:xfrm>
        <a:prstGeom prst="rightArrow">
          <a:avLst/>
        </a:prstGeom>
      </dgm:spPr>
    </dgm:pt>
    <dgm:pt modelId="{DB593FBB-A14F-48F0-9366-9A133BE02BDB}" type="pres">
      <dgm:prSet presAssocID="{DD2100D3-45BA-42F1-8E26-0B098AEEF83F}" presName="linearProcess" presStyleCnt="0"/>
      <dgm:spPr/>
    </dgm:pt>
    <dgm:pt modelId="{BAFE6799-61CA-46BF-8648-1EFAF171503E}" type="pres">
      <dgm:prSet presAssocID="{173BBA49-C3D3-4179-9A34-943874708488}" presName="textNode" presStyleLbl="node1" presStyleIdx="0" presStyleCnt="6">
        <dgm:presLayoutVars>
          <dgm:bulletEnabled val="1"/>
        </dgm:presLayoutVars>
      </dgm:prSet>
      <dgm:spPr/>
    </dgm:pt>
    <dgm:pt modelId="{FF879A4B-3D6E-43BE-802F-237DB1D51744}" type="pres">
      <dgm:prSet presAssocID="{9DE50AF1-BFFC-4216-AED3-9A20640F7128}" presName="sibTrans" presStyleCnt="0"/>
      <dgm:spPr/>
    </dgm:pt>
    <dgm:pt modelId="{CBA52C58-91D1-42BC-B278-B61C0B409744}" type="pres">
      <dgm:prSet presAssocID="{F586D43A-0F93-40BB-B09F-4C6CE39653F6}" presName="textNode" presStyleLbl="node1" presStyleIdx="1" presStyleCnt="6" custLinFactNeighborX="-28337" custLinFactNeighborY="-5865">
        <dgm:presLayoutVars>
          <dgm:bulletEnabled val="1"/>
        </dgm:presLayoutVars>
      </dgm:prSet>
      <dgm:spPr/>
    </dgm:pt>
    <dgm:pt modelId="{AD69CE1A-3057-4583-A338-B84DED2B8B92}" type="pres">
      <dgm:prSet presAssocID="{A5F4F815-E59C-4370-94F1-7361B28FDB3B}" presName="sibTrans" presStyleCnt="0"/>
      <dgm:spPr/>
    </dgm:pt>
    <dgm:pt modelId="{59D511AF-F4DE-4D9A-9173-5F316DC5654F}" type="pres">
      <dgm:prSet presAssocID="{2B8512CE-B918-4D61-B20D-2C3BBC3CF045}" presName="textNode" presStyleLbl="node1" presStyleIdx="2" presStyleCnt="6">
        <dgm:presLayoutVars>
          <dgm:bulletEnabled val="1"/>
        </dgm:presLayoutVars>
      </dgm:prSet>
      <dgm:spPr/>
    </dgm:pt>
    <dgm:pt modelId="{8102E6FD-8909-4AF5-89E5-A378CDB381EA}" type="pres">
      <dgm:prSet presAssocID="{B4E41F8F-B91B-4A00-8B81-927B4EC6A7C5}" presName="sibTrans" presStyleCnt="0"/>
      <dgm:spPr/>
    </dgm:pt>
    <dgm:pt modelId="{CADD8326-C7C8-44A5-BA51-9B0937B2B9B0}" type="pres">
      <dgm:prSet presAssocID="{5937FBF6-BB9B-45D7-8257-353E5B31F6A8}" presName="textNode" presStyleLbl="node1" presStyleIdx="3" presStyleCnt="6">
        <dgm:presLayoutVars>
          <dgm:bulletEnabled val="1"/>
        </dgm:presLayoutVars>
      </dgm:prSet>
      <dgm:spPr/>
    </dgm:pt>
    <dgm:pt modelId="{54FE4030-AC68-4300-8982-50E2585EADA9}" type="pres">
      <dgm:prSet presAssocID="{1EE62AD0-02C3-4AB9-83C9-384C60825B65}" presName="sibTrans" presStyleCnt="0"/>
      <dgm:spPr/>
    </dgm:pt>
    <dgm:pt modelId="{944674BF-4592-4240-B49D-095E79C11646}" type="pres">
      <dgm:prSet presAssocID="{6D60C6CC-7A17-47AF-AD79-6B7C711DF7F1}" presName="textNode" presStyleLbl="node1" presStyleIdx="4" presStyleCnt="6">
        <dgm:presLayoutVars>
          <dgm:bulletEnabled val="1"/>
        </dgm:presLayoutVars>
      </dgm:prSet>
      <dgm:spPr/>
    </dgm:pt>
    <dgm:pt modelId="{BD27B06E-F945-42D2-A860-3A604B1D4EF3}" type="pres">
      <dgm:prSet presAssocID="{1E14A008-5CFF-4BBC-A79D-3DB1D8A1B01A}" presName="sibTrans" presStyleCnt="0"/>
      <dgm:spPr/>
    </dgm:pt>
    <dgm:pt modelId="{C18AC4F2-13F7-4E0A-A3D3-DC8372F18511}" type="pres">
      <dgm:prSet presAssocID="{2FEBE06B-E944-4C76-9078-535D8FFE640B}" presName="textNode" presStyleLbl="node1" presStyleIdx="5" presStyleCnt="6">
        <dgm:presLayoutVars>
          <dgm:bulletEnabled val="1"/>
        </dgm:presLayoutVars>
      </dgm:prSet>
      <dgm:spPr/>
    </dgm:pt>
  </dgm:ptLst>
  <dgm:cxnLst>
    <dgm:cxn modelId="{46F5A23A-77D5-400B-B97D-F0B6F4DC9EE8}" srcId="{DD2100D3-45BA-42F1-8E26-0B098AEEF83F}" destId="{2FEBE06B-E944-4C76-9078-535D8FFE640B}" srcOrd="5" destOrd="0" parTransId="{C104CAA2-498D-4B54-BAC0-FB363CEEFC60}" sibTransId="{61A37B4E-36E3-44FB-AE14-796D1D85850C}"/>
    <dgm:cxn modelId="{34F63143-6F2A-4FBB-BEB6-CE3D6612BBF9}" srcId="{DD2100D3-45BA-42F1-8E26-0B098AEEF83F}" destId="{5937FBF6-BB9B-45D7-8257-353E5B31F6A8}" srcOrd="3" destOrd="0" parTransId="{FB18AE42-710D-4496-8F98-547E63856309}" sibTransId="{1EE62AD0-02C3-4AB9-83C9-384C60825B65}"/>
    <dgm:cxn modelId="{98EBB576-8619-44CD-8C10-0F42D5F920E4}" type="presOf" srcId="{DD2100D3-45BA-42F1-8E26-0B098AEEF83F}" destId="{7731B7CD-C5BE-4D28-8710-45F4640FFD6E}" srcOrd="0" destOrd="0" presId="urn:microsoft.com/office/officeart/2005/8/layout/hProcess9"/>
    <dgm:cxn modelId="{661F0584-AC87-4CD4-9939-B22E6C20F739}" type="presOf" srcId="{6D60C6CC-7A17-47AF-AD79-6B7C711DF7F1}" destId="{944674BF-4592-4240-B49D-095E79C11646}" srcOrd="0" destOrd="0" presId="urn:microsoft.com/office/officeart/2005/8/layout/hProcess9"/>
    <dgm:cxn modelId="{6101CE85-F4FE-41CF-A02A-A629CA1F83A1}" type="presOf" srcId="{F586D43A-0F93-40BB-B09F-4C6CE39653F6}" destId="{CBA52C58-91D1-42BC-B278-B61C0B409744}" srcOrd="0" destOrd="0" presId="urn:microsoft.com/office/officeart/2005/8/layout/hProcess9"/>
    <dgm:cxn modelId="{4056D385-EC21-4D32-B2E5-817336C45E8B}" type="presOf" srcId="{2B8512CE-B918-4D61-B20D-2C3BBC3CF045}" destId="{59D511AF-F4DE-4D9A-9173-5F316DC5654F}" srcOrd="0" destOrd="0" presId="urn:microsoft.com/office/officeart/2005/8/layout/hProcess9"/>
    <dgm:cxn modelId="{07AAA294-8AF2-4C86-B522-3D418CDAA415}" srcId="{DD2100D3-45BA-42F1-8E26-0B098AEEF83F}" destId="{6D60C6CC-7A17-47AF-AD79-6B7C711DF7F1}" srcOrd="4" destOrd="0" parTransId="{DC22972F-4784-4326-A18C-31BAAE61C44A}" sibTransId="{1E14A008-5CFF-4BBC-A79D-3DB1D8A1B01A}"/>
    <dgm:cxn modelId="{A4D7D8A9-E85D-443D-904B-98CAF9123E2F}" srcId="{DD2100D3-45BA-42F1-8E26-0B098AEEF83F}" destId="{2B8512CE-B918-4D61-B20D-2C3BBC3CF045}" srcOrd="2" destOrd="0" parTransId="{31882E53-C908-494A-83CA-14F378CBDB52}" sibTransId="{B4E41F8F-B91B-4A00-8B81-927B4EC6A7C5}"/>
    <dgm:cxn modelId="{CB4A6CB8-31A6-4471-88D1-6C8C967CD6CC}" type="presOf" srcId="{5937FBF6-BB9B-45D7-8257-353E5B31F6A8}" destId="{CADD8326-C7C8-44A5-BA51-9B0937B2B9B0}" srcOrd="0" destOrd="0" presId="urn:microsoft.com/office/officeart/2005/8/layout/hProcess9"/>
    <dgm:cxn modelId="{8DD0B6C6-88E0-4D4E-8003-4AA5189F3250}" type="presOf" srcId="{2FEBE06B-E944-4C76-9078-535D8FFE640B}" destId="{C18AC4F2-13F7-4E0A-A3D3-DC8372F18511}" srcOrd="0" destOrd="0" presId="urn:microsoft.com/office/officeart/2005/8/layout/hProcess9"/>
    <dgm:cxn modelId="{68724DE6-7A66-4433-A4AC-A6CA0E79F944}" srcId="{DD2100D3-45BA-42F1-8E26-0B098AEEF83F}" destId="{173BBA49-C3D3-4179-9A34-943874708488}" srcOrd="0" destOrd="0" parTransId="{FCFF8FA2-0749-4A73-BBD0-5EC5BF0556C0}" sibTransId="{9DE50AF1-BFFC-4216-AED3-9A20640F7128}"/>
    <dgm:cxn modelId="{017196FF-16E8-4B11-AF69-9992AE6FDCB4}" type="presOf" srcId="{173BBA49-C3D3-4179-9A34-943874708488}" destId="{BAFE6799-61CA-46BF-8648-1EFAF171503E}" srcOrd="0" destOrd="0" presId="urn:microsoft.com/office/officeart/2005/8/layout/hProcess9"/>
    <dgm:cxn modelId="{1DDFE2FF-B2F4-4A9F-AAA2-E2A883DCE7C1}" srcId="{DD2100D3-45BA-42F1-8E26-0B098AEEF83F}" destId="{F586D43A-0F93-40BB-B09F-4C6CE39653F6}" srcOrd="1" destOrd="0" parTransId="{F73721B7-04E5-402F-B8C4-8CB989932E96}" sibTransId="{A5F4F815-E59C-4370-94F1-7361B28FDB3B}"/>
    <dgm:cxn modelId="{9C0BA76F-6BD6-4943-84E6-A5F1C812C982}" type="presParOf" srcId="{7731B7CD-C5BE-4D28-8710-45F4640FFD6E}" destId="{AA96197D-87A0-461A-9475-BD56CF534BDA}" srcOrd="0" destOrd="0" presId="urn:microsoft.com/office/officeart/2005/8/layout/hProcess9"/>
    <dgm:cxn modelId="{2B89D935-2A73-4F6D-B171-0F1D73271292}" type="presParOf" srcId="{7731B7CD-C5BE-4D28-8710-45F4640FFD6E}" destId="{DB593FBB-A14F-48F0-9366-9A133BE02BDB}" srcOrd="1" destOrd="0" presId="urn:microsoft.com/office/officeart/2005/8/layout/hProcess9"/>
    <dgm:cxn modelId="{9E65EAC2-9B15-48D9-913B-37F74160C4B6}" type="presParOf" srcId="{DB593FBB-A14F-48F0-9366-9A133BE02BDB}" destId="{BAFE6799-61CA-46BF-8648-1EFAF171503E}" srcOrd="0" destOrd="0" presId="urn:microsoft.com/office/officeart/2005/8/layout/hProcess9"/>
    <dgm:cxn modelId="{B09DC659-349C-4045-8BAE-2BA903FAA61C}" type="presParOf" srcId="{DB593FBB-A14F-48F0-9366-9A133BE02BDB}" destId="{FF879A4B-3D6E-43BE-802F-237DB1D51744}" srcOrd="1" destOrd="0" presId="urn:microsoft.com/office/officeart/2005/8/layout/hProcess9"/>
    <dgm:cxn modelId="{1D8CD4DB-EDEC-4023-82F8-BB6CAD4EF455}" type="presParOf" srcId="{DB593FBB-A14F-48F0-9366-9A133BE02BDB}" destId="{CBA52C58-91D1-42BC-B278-B61C0B409744}" srcOrd="2" destOrd="0" presId="urn:microsoft.com/office/officeart/2005/8/layout/hProcess9"/>
    <dgm:cxn modelId="{74FBDEC3-28B4-4787-A0E2-537F7688DAAB}" type="presParOf" srcId="{DB593FBB-A14F-48F0-9366-9A133BE02BDB}" destId="{AD69CE1A-3057-4583-A338-B84DED2B8B92}" srcOrd="3" destOrd="0" presId="urn:microsoft.com/office/officeart/2005/8/layout/hProcess9"/>
    <dgm:cxn modelId="{3EA8347B-F2D1-49E3-8F29-EA7177B81050}" type="presParOf" srcId="{DB593FBB-A14F-48F0-9366-9A133BE02BDB}" destId="{59D511AF-F4DE-4D9A-9173-5F316DC5654F}" srcOrd="4" destOrd="0" presId="urn:microsoft.com/office/officeart/2005/8/layout/hProcess9"/>
    <dgm:cxn modelId="{8A0914C0-CAE6-428B-9966-2EED5FEF306B}" type="presParOf" srcId="{DB593FBB-A14F-48F0-9366-9A133BE02BDB}" destId="{8102E6FD-8909-4AF5-89E5-A378CDB381EA}" srcOrd="5" destOrd="0" presId="urn:microsoft.com/office/officeart/2005/8/layout/hProcess9"/>
    <dgm:cxn modelId="{C03518C7-A252-4635-BAA9-A270803740EF}" type="presParOf" srcId="{DB593FBB-A14F-48F0-9366-9A133BE02BDB}" destId="{CADD8326-C7C8-44A5-BA51-9B0937B2B9B0}" srcOrd="6" destOrd="0" presId="urn:microsoft.com/office/officeart/2005/8/layout/hProcess9"/>
    <dgm:cxn modelId="{240567A8-CEFA-44A9-9C0E-90C939ED21FD}" type="presParOf" srcId="{DB593FBB-A14F-48F0-9366-9A133BE02BDB}" destId="{54FE4030-AC68-4300-8982-50E2585EADA9}" srcOrd="7" destOrd="0" presId="urn:microsoft.com/office/officeart/2005/8/layout/hProcess9"/>
    <dgm:cxn modelId="{B7E6B038-DB34-403C-A6EF-30F3EC51F4C0}" type="presParOf" srcId="{DB593FBB-A14F-48F0-9366-9A133BE02BDB}" destId="{944674BF-4592-4240-B49D-095E79C11646}" srcOrd="8" destOrd="0" presId="urn:microsoft.com/office/officeart/2005/8/layout/hProcess9"/>
    <dgm:cxn modelId="{20FFE3F2-7384-4FF7-A77F-16E87B86AC19}" type="presParOf" srcId="{DB593FBB-A14F-48F0-9366-9A133BE02BDB}" destId="{BD27B06E-F945-42D2-A860-3A604B1D4EF3}" srcOrd="9" destOrd="0" presId="urn:microsoft.com/office/officeart/2005/8/layout/hProcess9"/>
    <dgm:cxn modelId="{2753BA76-E6E3-4E69-840A-8FFB3591518C}" type="presParOf" srcId="{DB593FBB-A14F-48F0-9366-9A133BE02BDB}" destId="{C18AC4F2-13F7-4E0A-A3D3-DC8372F18511}"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6197D-87A0-461A-9475-BD56CF534BDA}">
      <dsp:nvSpPr>
        <dsp:cNvPr id="0" name=""/>
        <dsp:cNvSpPr/>
      </dsp:nvSpPr>
      <dsp:spPr>
        <a:xfrm>
          <a:off x="937443" y="0"/>
          <a:ext cx="9802279" cy="257452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E6799-61CA-46BF-8648-1EFAF171503E}">
      <dsp:nvSpPr>
        <dsp:cNvPr id="0" name=""/>
        <dsp:cNvSpPr/>
      </dsp:nvSpPr>
      <dsp:spPr>
        <a:xfrm>
          <a:off x="140" y="772357"/>
          <a:ext cx="1687582" cy="1029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lumMod val="95000"/>
                  <a:lumOff val="5000"/>
                </a:schemeClr>
              </a:solidFill>
              <a:latin typeface="+mn-lt"/>
              <a:ea typeface="+mn-ea"/>
              <a:cs typeface="Times New Roman" panose="02020603050405020304" pitchFamily="18" charset="0"/>
            </a:rPr>
            <a:t>Farmers harvest their crops</a:t>
          </a:r>
          <a:r>
            <a:rPr lang="en-US" sz="1400" kern="1200" dirty="0">
              <a:solidFill>
                <a:schemeClr val="tx1">
                  <a:lumMod val="95000"/>
                  <a:lumOff val="5000"/>
                </a:schemeClr>
              </a:solidFill>
              <a:latin typeface="+mn-lt"/>
              <a:ea typeface="+mn-ea"/>
              <a:cs typeface="+mn-cs"/>
            </a:rPr>
            <a:t>. </a:t>
          </a:r>
        </a:p>
      </dsp:txBody>
      <dsp:txXfrm>
        <a:off x="50411" y="822628"/>
        <a:ext cx="1587040" cy="929267"/>
      </dsp:txXfrm>
    </dsp:sp>
    <dsp:sp modelId="{CBA52C58-91D1-42BC-B278-B61C0B409744}">
      <dsp:nvSpPr>
        <dsp:cNvPr id="0" name=""/>
        <dsp:cNvSpPr/>
      </dsp:nvSpPr>
      <dsp:spPr>
        <a:xfrm>
          <a:off x="1889285" y="711958"/>
          <a:ext cx="1687582" cy="1029809"/>
        </a:xfrm>
        <a:prstGeom prst="roundRect">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lumMod val="95000"/>
                  <a:lumOff val="5000"/>
                </a:schemeClr>
              </a:solidFill>
              <a:latin typeface="+mn-lt"/>
              <a:ea typeface="+mn-ea"/>
              <a:cs typeface="+mn-cs"/>
            </a:rPr>
            <a:t> </a:t>
          </a:r>
          <a:r>
            <a:rPr lang="en-US" sz="1400" b="1" kern="1200" dirty="0">
              <a:solidFill>
                <a:schemeClr val="tx1">
                  <a:lumMod val="95000"/>
                  <a:lumOff val="5000"/>
                </a:schemeClr>
              </a:solidFill>
              <a:latin typeface="+mn-lt"/>
              <a:ea typeface="+mn-ea"/>
              <a:cs typeface="Times New Roman" panose="02020603050405020304" pitchFamily="18" charset="0"/>
            </a:rPr>
            <a:t>Harvest collectors load the produce onto their trucks.</a:t>
          </a:r>
        </a:p>
      </dsp:txBody>
      <dsp:txXfrm>
        <a:off x="1939556" y="762229"/>
        <a:ext cx="1587040" cy="929267"/>
      </dsp:txXfrm>
    </dsp:sp>
    <dsp:sp modelId="{59D511AF-F4DE-4D9A-9173-5F316DC5654F}">
      <dsp:nvSpPr>
        <dsp:cNvPr id="0" name=""/>
        <dsp:cNvSpPr/>
      </dsp:nvSpPr>
      <dsp:spPr>
        <a:xfrm>
          <a:off x="3937832" y="772357"/>
          <a:ext cx="1687582" cy="1029809"/>
        </a:xfrm>
        <a:prstGeom prst="roundRect">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lumMod val="95000"/>
                  <a:lumOff val="5000"/>
                </a:schemeClr>
              </a:solidFill>
              <a:latin typeface="+mn-lt"/>
              <a:ea typeface="+mn-ea"/>
              <a:cs typeface="+mn-cs"/>
            </a:rPr>
            <a:t>Collectors transport the produce to economic centers</a:t>
          </a:r>
          <a:r>
            <a:rPr lang="en-US" sz="1400" kern="1200" dirty="0">
              <a:latin typeface="+mn-lt"/>
              <a:ea typeface="+mn-ea"/>
              <a:cs typeface="+mn-cs"/>
            </a:rPr>
            <a:t>. </a:t>
          </a:r>
        </a:p>
      </dsp:txBody>
      <dsp:txXfrm>
        <a:off x="3988103" y="822628"/>
        <a:ext cx="1587040" cy="929267"/>
      </dsp:txXfrm>
    </dsp:sp>
    <dsp:sp modelId="{CADD8326-C7C8-44A5-BA51-9B0937B2B9B0}">
      <dsp:nvSpPr>
        <dsp:cNvPr id="0" name=""/>
        <dsp:cNvSpPr/>
      </dsp:nvSpPr>
      <dsp:spPr>
        <a:xfrm>
          <a:off x="5906678" y="772357"/>
          <a:ext cx="1687582" cy="1029809"/>
        </a:xfrm>
        <a:prstGeom prst="roundRect">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lumMod val="95000"/>
                  <a:lumOff val="5000"/>
                </a:schemeClr>
              </a:solidFill>
              <a:latin typeface="+mn-lt"/>
              <a:ea typeface="+mn-ea"/>
              <a:cs typeface="+mn-cs"/>
            </a:rPr>
            <a:t>Shop owners and wholesalers purchase the produce from these centers</a:t>
          </a:r>
          <a:r>
            <a:rPr lang="en-US" sz="1400" b="1" kern="1200" dirty="0">
              <a:latin typeface="+mn-lt"/>
              <a:ea typeface="+mn-ea"/>
              <a:cs typeface="+mn-cs"/>
            </a:rPr>
            <a:t>. </a:t>
          </a:r>
        </a:p>
      </dsp:txBody>
      <dsp:txXfrm>
        <a:off x="5956949" y="822628"/>
        <a:ext cx="1587040" cy="929267"/>
      </dsp:txXfrm>
    </dsp:sp>
    <dsp:sp modelId="{944674BF-4592-4240-B49D-095E79C11646}">
      <dsp:nvSpPr>
        <dsp:cNvPr id="0" name=""/>
        <dsp:cNvSpPr/>
      </dsp:nvSpPr>
      <dsp:spPr>
        <a:xfrm>
          <a:off x="7875524" y="772357"/>
          <a:ext cx="1687582" cy="1029809"/>
        </a:xfrm>
        <a:prstGeom prst="roundRect">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lumMod val="95000"/>
                  <a:lumOff val="5000"/>
                </a:schemeClr>
              </a:solidFill>
              <a:latin typeface="+mn-lt"/>
              <a:ea typeface="+mn-ea"/>
              <a:cs typeface="+mn-cs"/>
            </a:rPr>
            <a:t>Wholesalers then transport the produce to different cities</a:t>
          </a:r>
          <a:r>
            <a:rPr lang="en-US" sz="1400" b="1" kern="1200" dirty="0">
              <a:latin typeface="+mn-lt"/>
              <a:ea typeface="+mn-ea"/>
              <a:cs typeface="+mn-cs"/>
            </a:rPr>
            <a:t>. </a:t>
          </a:r>
        </a:p>
      </dsp:txBody>
      <dsp:txXfrm>
        <a:off x="7925795" y="822628"/>
        <a:ext cx="1587040" cy="929267"/>
      </dsp:txXfrm>
    </dsp:sp>
    <dsp:sp modelId="{C18AC4F2-13F7-4E0A-A3D3-DC8372F18511}">
      <dsp:nvSpPr>
        <dsp:cNvPr id="0" name=""/>
        <dsp:cNvSpPr/>
      </dsp:nvSpPr>
      <dsp:spPr>
        <a:xfrm>
          <a:off x="9844370" y="772357"/>
          <a:ext cx="1687582" cy="1029809"/>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lumMod val="95000"/>
                  <a:lumOff val="5000"/>
                </a:schemeClr>
              </a:solidFill>
              <a:latin typeface="+mn-lt"/>
              <a:ea typeface="+mn-ea"/>
              <a:cs typeface="+mn-cs"/>
            </a:rPr>
            <a:t>Retailers buy the produce from wholesalers and sell it to consumers</a:t>
          </a:r>
          <a:r>
            <a:rPr lang="en-US" sz="1400" b="1" kern="1200" dirty="0">
              <a:latin typeface="+mn-lt"/>
              <a:ea typeface="+mn-ea"/>
              <a:cs typeface="+mn-cs"/>
            </a:rPr>
            <a:t>. </a:t>
          </a:r>
        </a:p>
      </dsp:txBody>
      <dsp:txXfrm>
        <a:off x="9894641" y="822628"/>
        <a:ext cx="1587040" cy="9292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0D0E5-3965-46A6-92CC-5134FDDCCD38}"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55EA8-FECA-4CA7-901C-3927272EB201}" type="slidenum">
              <a:rPr lang="en-US" smtClean="0"/>
              <a:t>‹#›</a:t>
            </a:fld>
            <a:endParaRPr lang="en-US"/>
          </a:p>
        </p:txBody>
      </p:sp>
    </p:spTree>
    <p:extLst>
      <p:ext uri="{BB962C8B-B14F-4D97-AF65-F5344CB8AC3E}">
        <p14:creationId xmlns:p14="http://schemas.microsoft.com/office/powerpoint/2010/main" val="241079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55EA8-FECA-4CA7-901C-3927272EB201}" type="slidenum">
              <a:rPr lang="en-US" smtClean="0"/>
              <a:t>11</a:t>
            </a:fld>
            <a:endParaRPr lang="en-US"/>
          </a:p>
        </p:txBody>
      </p:sp>
    </p:spTree>
    <p:extLst>
      <p:ext uri="{BB962C8B-B14F-4D97-AF65-F5344CB8AC3E}">
        <p14:creationId xmlns:p14="http://schemas.microsoft.com/office/powerpoint/2010/main" val="1326965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8D96-2860-475C-8D46-5CBC734A9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EAC1F9-F70A-493D-BDF9-C50E903A9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10523B-7566-4E28-8870-2682F6FC8B88}"/>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784E581F-7230-4F9A-B6D7-8AC4CBAA5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F716C-036D-4F2F-B234-C9A7CD2B0CF2}"/>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68884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32F3-DC21-459C-8C50-946CD16F26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9B892E-4C6B-4CDD-9E3A-BD72B508E4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E0A40-4E13-43E7-852B-565CF5BAD134}"/>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A0BDD281-606D-4B7F-8702-F8065686C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988487-6347-45B6-BF52-D550E77DFA2A}"/>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13777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3E49-96AB-4340-8A77-D44336A0D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6E29E1-14B1-4B5C-865D-02FFA21429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517F3-D0A2-4637-BE20-4C6C10714C35}"/>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F92B9239-90CF-46A5-813A-CB2E6CDC6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6AA71-123C-4220-96BE-8B832C41798E}"/>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69042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E50E-347B-463F-938A-5654BD6FF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9F944-2E1D-4832-B323-77E60145F3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A3F5B-261B-4CA7-8E06-A101BC61DBE5}"/>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EAB18DB0-019C-4B8B-99BA-12E13A37FC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8C38E-B557-4F44-89E1-EA9935F7F330}"/>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212595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8076-8BCF-4778-A502-621E3053D2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C465F-9BA6-4EBA-A48C-E93A29842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A730D4-B25F-48E7-8394-444A331D92C0}"/>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7B13C9F7-2D34-4BBB-9CC0-9E032FF50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C4DDC-A989-4B60-9380-5EB2DD2E589D}"/>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91198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9E86-7ABA-4789-8672-38CC865C6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B3463-B07A-4E78-BF98-95DF88558D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FFDF59-4228-48FB-9883-90A0BB7C8B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A3411-4221-4612-92CC-E211D7F4A2FA}"/>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6" name="Footer Placeholder 5">
            <a:extLst>
              <a:ext uri="{FF2B5EF4-FFF2-40B4-BE49-F238E27FC236}">
                <a16:creationId xmlns:a16="http://schemas.microsoft.com/office/drawing/2014/main" id="{93FCEB92-E63E-479F-B9CC-0881C69B1B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294B96-2B5B-42B3-9FEB-16086F345B4E}"/>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194785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21DC-6EB7-4FB8-B07A-FFB12E2FD7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373FF4-BBF4-4A2D-B52F-E9799138E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16A733-0794-499C-92CB-1205DD0C05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D054E6-245E-4B2F-913F-F41E06DA34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CEED4D-BD22-4B86-81BE-684B9248CA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7798C8-BEFF-4EF0-89D9-7A78FF472E6A}"/>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8" name="Footer Placeholder 7">
            <a:extLst>
              <a:ext uri="{FF2B5EF4-FFF2-40B4-BE49-F238E27FC236}">
                <a16:creationId xmlns:a16="http://schemas.microsoft.com/office/drawing/2014/main" id="{B9A7D3BA-4A22-49AF-851E-855694B936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31E6E-89A6-4B28-AC8F-C96514734173}"/>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267747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BA76-8708-4F02-8C9A-08C277394B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40B2FC-086F-4C25-9F0D-E2043A00F9E5}"/>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4" name="Footer Placeholder 3">
            <a:extLst>
              <a:ext uri="{FF2B5EF4-FFF2-40B4-BE49-F238E27FC236}">
                <a16:creationId xmlns:a16="http://schemas.microsoft.com/office/drawing/2014/main" id="{F2340719-22AA-4C83-85E6-2DBCF3AC48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5DD06E-FC3D-48E3-ACA5-0A608CFD8959}"/>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1378920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A359C0-FE40-477D-969E-63D987D56757}"/>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3" name="Footer Placeholder 2">
            <a:extLst>
              <a:ext uri="{FF2B5EF4-FFF2-40B4-BE49-F238E27FC236}">
                <a16:creationId xmlns:a16="http://schemas.microsoft.com/office/drawing/2014/main" id="{BB9BE9C7-9992-49B3-85E1-BE9CE00AF0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B2D0CA-E933-4B01-9962-041B14395355}"/>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2219871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6227-440E-473C-A6B5-92713A946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039829-A226-4FBF-AADC-7D52E49FD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17B327-CA96-4EBA-8CAF-3D2EFF183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7EEFA8-7BE3-4F18-8BC1-94A0C743F973}"/>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6" name="Footer Placeholder 5">
            <a:extLst>
              <a:ext uri="{FF2B5EF4-FFF2-40B4-BE49-F238E27FC236}">
                <a16:creationId xmlns:a16="http://schemas.microsoft.com/office/drawing/2014/main" id="{4BF551BE-B5C9-4EF8-B276-98918B240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8A43A-4F09-4EFB-8BDF-A1AFEF16151D}"/>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81338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2A88-550C-4EE1-9517-CFBE38E3B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5848CC-8EC9-4728-86C8-6E918159C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6CA26A-DB8C-48D9-906A-F8FF91C4E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0DC2E4-59C9-4CB0-BA0C-4F76FA923AC2}"/>
              </a:ext>
            </a:extLst>
          </p:cNvPr>
          <p:cNvSpPr>
            <a:spLocks noGrp="1"/>
          </p:cNvSpPr>
          <p:nvPr>
            <p:ph type="dt" sz="half" idx="10"/>
          </p:nvPr>
        </p:nvSpPr>
        <p:spPr/>
        <p:txBody>
          <a:bodyPr/>
          <a:lstStyle/>
          <a:p>
            <a:fld id="{2ED76A10-99F9-4626-B2FD-7E3BD5614C3B}" type="datetimeFigureOut">
              <a:rPr lang="en-US" smtClean="0"/>
              <a:t>6/26/2025</a:t>
            </a:fld>
            <a:endParaRPr lang="en-US"/>
          </a:p>
        </p:txBody>
      </p:sp>
      <p:sp>
        <p:nvSpPr>
          <p:cNvPr id="6" name="Footer Placeholder 5">
            <a:extLst>
              <a:ext uri="{FF2B5EF4-FFF2-40B4-BE49-F238E27FC236}">
                <a16:creationId xmlns:a16="http://schemas.microsoft.com/office/drawing/2014/main" id="{91507E7F-CBF0-44A0-93C6-438897F0F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BD438-F895-4F91-BC46-722E91ABA78D}"/>
              </a:ext>
            </a:extLst>
          </p:cNvPr>
          <p:cNvSpPr>
            <a:spLocks noGrp="1"/>
          </p:cNvSpPr>
          <p:nvPr>
            <p:ph type="sldNum" sz="quarter" idx="12"/>
          </p:nvPr>
        </p:nvSpPr>
        <p:spPr/>
        <p:txBody>
          <a:bodyPr/>
          <a:lstStyle/>
          <a:p>
            <a:fld id="{41E3287B-783B-4E5F-98C7-069CE7BE9136}" type="slidenum">
              <a:rPr lang="en-US" smtClean="0"/>
              <a:t>‹#›</a:t>
            </a:fld>
            <a:endParaRPr lang="en-US"/>
          </a:p>
        </p:txBody>
      </p:sp>
    </p:spTree>
    <p:extLst>
      <p:ext uri="{BB962C8B-B14F-4D97-AF65-F5344CB8AC3E}">
        <p14:creationId xmlns:p14="http://schemas.microsoft.com/office/powerpoint/2010/main" val="3394716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8502CD-EF35-4C1D-97F0-DD51A6197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0C856-9160-4EA8-876A-8B281862FA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F860EE-7C3B-4DB1-896B-E968A7321D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76A10-99F9-4626-B2FD-7E3BD5614C3B}" type="datetimeFigureOut">
              <a:rPr lang="en-US" smtClean="0"/>
              <a:t>6/26/2025</a:t>
            </a:fld>
            <a:endParaRPr lang="en-US"/>
          </a:p>
        </p:txBody>
      </p:sp>
      <p:sp>
        <p:nvSpPr>
          <p:cNvPr id="5" name="Footer Placeholder 4">
            <a:extLst>
              <a:ext uri="{FF2B5EF4-FFF2-40B4-BE49-F238E27FC236}">
                <a16:creationId xmlns:a16="http://schemas.microsoft.com/office/drawing/2014/main" id="{77DF9D7A-4787-4E33-B6D2-94CE1801CF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9D77B4-9A64-40B8-88D8-3AC70FB8D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3287B-783B-4E5F-98C7-069CE7BE9136}" type="slidenum">
              <a:rPr lang="en-US" smtClean="0"/>
              <a:t>‹#›</a:t>
            </a:fld>
            <a:endParaRPr lang="en-US"/>
          </a:p>
        </p:txBody>
      </p:sp>
    </p:spTree>
    <p:extLst>
      <p:ext uri="{BB962C8B-B14F-4D97-AF65-F5344CB8AC3E}">
        <p14:creationId xmlns:p14="http://schemas.microsoft.com/office/powerpoint/2010/main" val="570798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WhatsApp%20Image%202024-11-04%20at%2023.23.24_fd96747c.jp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NEWLY%20ER.drawio.p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5.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5564-AA76-4314-BCE7-D70223E4600D}"/>
              </a:ext>
            </a:extLst>
          </p:cNvPr>
          <p:cNvSpPr>
            <a:spLocks noGrp="1"/>
          </p:cNvSpPr>
          <p:nvPr>
            <p:ph type="ctrTitle"/>
          </p:nvPr>
        </p:nvSpPr>
        <p:spPr>
          <a:xfrm>
            <a:off x="2658071" y="905643"/>
            <a:ext cx="8079708" cy="3614692"/>
          </a:xfrm>
        </p:spPr>
        <p:txBody>
          <a:bodyPr anchor="ctr">
            <a:noAutofit/>
          </a:bodyPr>
          <a:lstStyle/>
          <a:p>
            <a:pPr algn="l"/>
            <a:r>
              <a:rPr lang="en-US" sz="4800" b="1" dirty="0">
                <a:latin typeface="Poppins" panose="00000500000000000000" pitchFamily="2" charset="0"/>
                <a:cs typeface="Poppins" panose="00000500000000000000" pitchFamily="2" charset="0"/>
              </a:rPr>
              <a:t>ECONOMIC</a:t>
            </a:r>
            <a:br>
              <a:rPr lang="en-US" sz="4800" b="1" dirty="0">
                <a:latin typeface="Poppins" panose="00000500000000000000" pitchFamily="2" charset="0"/>
                <a:cs typeface="Poppins" panose="00000500000000000000" pitchFamily="2" charset="0"/>
              </a:rPr>
            </a:br>
            <a:r>
              <a:rPr lang="en-US" sz="4800" b="1" dirty="0">
                <a:latin typeface="Poppins" panose="00000500000000000000" pitchFamily="2" charset="0"/>
                <a:cs typeface="Poppins" panose="00000500000000000000" pitchFamily="2" charset="0"/>
              </a:rPr>
              <a:t>FOOD     </a:t>
            </a:r>
            <a:br>
              <a:rPr lang="en-US" sz="4800" b="1" dirty="0">
                <a:latin typeface="Poppins" panose="00000500000000000000" pitchFamily="2" charset="0"/>
                <a:cs typeface="Poppins" panose="00000500000000000000" pitchFamily="2" charset="0"/>
              </a:rPr>
            </a:br>
            <a:r>
              <a:rPr lang="en-US" sz="4800" b="1" dirty="0">
                <a:latin typeface="Poppins" panose="00000500000000000000" pitchFamily="2" charset="0"/>
                <a:cs typeface="Poppins" panose="00000500000000000000" pitchFamily="2" charset="0"/>
              </a:rPr>
              <a:t>EXCHANGER</a:t>
            </a:r>
            <a:endParaRPr lang="en-US" sz="48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DC0DA054-2183-4A3F-A45E-126D391DE6C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0796" r="30799" b="69271"/>
          <a:stretch/>
        </p:blipFill>
        <p:spPr>
          <a:xfrm rot="15212227">
            <a:off x="7062937" y="1480980"/>
            <a:ext cx="6364956" cy="26613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172443B-3B50-4A8B-A24F-81143BA803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99805" l="9961" r="89844">
                        <a14:foregroundMark x1="48730" y1="19141" x2="53516" y2="13574"/>
                        <a14:foregroundMark x1="53516" y1="13574" x2="60938" y2="12598"/>
                        <a14:foregroundMark x1="60938" y1="12598" x2="66016" y2="18262"/>
                        <a14:foregroundMark x1="66016" y1="18262" x2="66504" y2="20703"/>
                        <a14:foregroundMark x1="57324" y1="86035" x2="59668" y2="93066"/>
                        <a14:foregroundMark x1="59668" y1="93066" x2="55176" y2="99121"/>
                        <a14:foregroundMark x1="55176" y1="99121" x2="55176" y2="99316"/>
                        <a14:foregroundMark x1="66113" y1="99707" x2="73242" y2="99609"/>
                        <a14:foregroundMark x1="73242" y1="99609" x2="76172" y2="99805"/>
                        <a14:backgroundMark x1="81152" y1="67773" x2="83691" y2="72852"/>
                      </a14:backgroundRemoval>
                    </a14:imgEffect>
                  </a14:imgLayer>
                </a14:imgProps>
              </a:ext>
              <a:ext uri="{28A0092B-C50C-407E-A947-70E740481C1C}">
                <a14:useLocalDpi xmlns:a14="http://schemas.microsoft.com/office/drawing/2010/main" val="0"/>
              </a:ext>
            </a:extLst>
          </a:blip>
          <a:stretch>
            <a:fillRect/>
          </a:stretch>
        </p:blipFill>
        <p:spPr>
          <a:xfrm flipH="1">
            <a:off x="-694980" y="1955800"/>
            <a:ext cx="4902200" cy="4902200"/>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A711C7F9-CAB7-410F-86AE-C6536279AE75}"/>
              </a:ext>
            </a:extLst>
          </p:cNvPr>
          <p:cNvSpPr txBox="1">
            <a:spLocks/>
          </p:cNvSpPr>
          <p:nvPr/>
        </p:nvSpPr>
        <p:spPr>
          <a:xfrm>
            <a:off x="8532434" y="5053781"/>
            <a:ext cx="3472753" cy="16764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1800" dirty="0">
                <a:latin typeface="Times New Roman" panose="02020603050405020304" pitchFamily="18" charset="0"/>
                <a:cs typeface="Times New Roman" panose="02020603050405020304" pitchFamily="18" charset="0"/>
              </a:rPr>
              <a:t>Presented by: W A </a:t>
            </a:r>
            <a:r>
              <a:rPr lang="en-US" sz="1800" dirty="0" err="1">
                <a:latin typeface="Times New Roman" panose="02020603050405020304" pitchFamily="18" charset="0"/>
                <a:cs typeface="Times New Roman" panose="02020603050405020304" pitchFamily="18" charset="0"/>
              </a:rPr>
              <a:t>Nimni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Reshani</a:t>
            </a:r>
            <a:r>
              <a:rPr lang="en-US" sz="1800" dirty="0">
                <a:latin typeface="Times New Roman" panose="02020603050405020304" pitchFamily="18" charset="0"/>
                <a:cs typeface="Times New Roman" panose="02020603050405020304" pitchFamily="18" charset="0"/>
              </a:rPr>
              <a:t> </a:t>
            </a:r>
          </a:p>
          <a:p>
            <a:pPr algn="l">
              <a:lnSpc>
                <a:spcPct val="150000"/>
              </a:lnSpc>
            </a:pPr>
            <a:r>
              <a:rPr lang="en-US" sz="1800" dirty="0" err="1">
                <a:latin typeface="Times New Roman" panose="02020603050405020304" pitchFamily="18" charset="0"/>
                <a:cs typeface="Times New Roman" panose="02020603050405020304" pitchFamily="18" charset="0"/>
              </a:rPr>
              <a:t>RegNo</a:t>
            </a:r>
            <a:r>
              <a:rPr lang="en-US" sz="1800" dirty="0">
                <a:latin typeface="Times New Roman" panose="02020603050405020304" pitchFamily="18" charset="0"/>
                <a:cs typeface="Times New Roman" panose="02020603050405020304" pitchFamily="18" charset="0"/>
              </a:rPr>
              <a:t> : 520274515</a:t>
            </a:r>
          </a:p>
          <a:p>
            <a:pPr algn="l">
              <a:lnSpc>
                <a:spcPct val="150000"/>
              </a:lnSpc>
            </a:pPr>
            <a:r>
              <a:rPr lang="en-US" sz="1800" dirty="0">
                <a:latin typeface="Times New Roman" panose="02020603050405020304" pitchFamily="18" charset="0"/>
                <a:cs typeface="Times New Roman" panose="02020603050405020304" pitchFamily="18" charset="0"/>
              </a:rPr>
              <a:t>Supervisor : </a:t>
            </a:r>
            <a:r>
              <a:rPr lang="en-US" sz="1800" dirty="0" err="1">
                <a:latin typeface="Times New Roman" panose="02020603050405020304" pitchFamily="18" charset="0"/>
                <a:cs typeface="Times New Roman" panose="02020603050405020304" pitchFamily="18" charset="0"/>
              </a:rPr>
              <a:t>Mrs</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Wasana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Uduwela</a:t>
            </a:r>
            <a:r>
              <a:rPr lang="en-US" sz="1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5075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E64FC3-9122-42B1-B452-054F903D9189}"/>
              </a:ext>
            </a:extLst>
          </p:cNvPr>
          <p:cNvSpPr/>
          <p:nvPr/>
        </p:nvSpPr>
        <p:spPr>
          <a:xfrm>
            <a:off x="257453" y="1201817"/>
            <a:ext cx="12192000" cy="646331"/>
          </a:xfrm>
          <a:prstGeom prst="rect">
            <a:avLst/>
          </a:prstGeom>
        </p:spPr>
        <p:txBody>
          <a:bodyPr wrap="square">
            <a:spAutoFit/>
          </a:bodyPr>
          <a:lstStyle/>
          <a:p>
            <a:r>
              <a:rPr lang="en-US" b="1" dirty="0">
                <a:cs typeface="Times New Roman" panose="02020603050405020304" pitchFamily="18" charset="0"/>
              </a:rPr>
              <a:t>The literature review for the Economic Food Exchanger project provides a detailed comparison with several prominent platforms in the agricultural and retail sectors</a:t>
            </a:r>
            <a:endParaRPr lang="en-US" dirty="0"/>
          </a:p>
        </p:txBody>
      </p:sp>
      <p:sp>
        <p:nvSpPr>
          <p:cNvPr id="8" name="Content Placeholder 2">
            <a:extLst>
              <a:ext uri="{FF2B5EF4-FFF2-40B4-BE49-F238E27FC236}">
                <a16:creationId xmlns:a16="http://schemas.microsoft.com/office/drawing/2014/main" id="{DA4FEB6C-CA06-4219-BB44-10E6ECE21A52}"/>
              </a:ext>
            </a:extLst>
          </p:cNvPr>
          <p:cNvSpPr>
            <a:spLocks noGrp="1"/>
          </p:cNvSpPr>
          <p:nvPr>
            <p:ph idx="1"/>
          </p:nvPr>
        </p:nvSpPr>
        <p:spPr>
          <a:xfrm>
            <a:off x="376569" y="1903105"/>
            <a:ext cx="9051516" cy="4701881"/>
          </a:xfrm>
        </p:spPr>
        <p:txBody>
          <a:bodyPr>
            <a:normAutofit fontScale="47500" lnSpcReduction="20000"/>
          </a:bodyPr>
          <a:lstStyle/>
          <a:p>
            <a:r>
              <a:rPr lang="en-US" b="1" dirty="0">
                <a:solidFill>
                  <a:schemeClr val="tx1">
                    <a:lumMod val="95000"/>
                    <a:lumOff val="5000"/>
                  </a:schemeClr>
                </a:solidFill>
                <a:cs typeface="Times New Roman" panose="02020603050405020304" pitchFamily="18" charset="0"/>
              </a:rPr>
              <a:t>Alibaba Agriculture</a:t>
            </a:r>
          </a:p>
          <a:p>
            <a:pPr lvl="1"/>
            <a:r>
              <a:rPr lang="en-US" dirty="0">
                <a:solidFill>
                  <a:schemeClr val="tx1">
                    <a:lumMod val="95000"/>
                    <a:lumOff val="5000"/>
                  </a:schemeClr>
                </a:solidFill>
                <a:cs typeface="Times New Roman" panose="02020603050405020304" pitchFamily="18" charset="0"/>
              </a:rPr>
              <a:t>Leading website that in online store in the </a:t>
            </a:r>
          </a:p>
          <a:p>
            <a:r>
              <a:rPr lang="en-US" b="1" dirty="0">
                <a:solidFill>
                  <a:schemeClr val="tx1">
                    <a:lumMod val="95000"/>
                    <a:lumOff val="5000"/>
                  </a:schemeClr>
                </a:solidFill>
                <a:cs typeface="Times New Roman" panose="02020603050405020304" pitchFamily="18" charset="0"/>
              </a:rPr>
              <a:t>Cargills Food City</a:t>
            </a:r>
          </a:p>
          <a:p>
            <a:pPr lvl="1"/>
            <a:r>
              <a:rPr lang="en-US" dirty="0">
                <a:solidFill>
                  <a:schemeClr val="tx1">
                    <a:lumMod val="95000"/>
                    <a:lumOff val="5000"/>
                  </a:schemeClr>
                </a:solidFill>
                <a:cs typeface="Times New Roman" panose="02020603050405020304" pitchFamily="18" charset="0"/>
              </a:rPr>
              <a:t>One of Sri Lanka’s largest retail chains</a:t>
            </a:r>
          </a:p>
          <a:p>
            <a:r>
              <a:rPr lang="en-US" b="1" dirty="0" err="1">
                <a:solidFill>
                  <a:schemeClr val="tx1">
                    <a:lumMod val="95000"/>
                    <a:lumOff val="5000"/>
                  </a:schemeClr>
                </a:solidFill>
                <a:cs typeface="Times New Roman" panose="02020603050405020304" pitchFamily="18" charset="0"/>
              </a:rPr>
              <a:t>Keells</a:t>
            </a:r>
            <a:endParaRPr lang="en-US" b="1" dirty="0">
              <a:solidFill>
                <a:schemeClr val="tx1">
                  <a:lumMod val="95000"/>
                  <a:lumOff val="5000"/>
                </a:schemeClr>
              </a:solidFill>
              <a:cs typeface="Times New Roman" panose="02020603050405020304" pitchFamily="18" charset="0"/>
            </a:endParaRPr>
          </a:p>
          <a:p>
            <a:pPr lvl="1"/>
            <a:r>
              <a:rPr lang="en-US" dirty="0">
                <a:solidFill>
                  <a:schemeClr val="tx1">
                    <a:lumMod val="95000"/>
                    <a:lumOff val="5000"/>
                  </a:schemeClr>
                </a:solidFill>
                <a:cs typeface="Times New Roman" panose="02020603050405020304" pitchFamily="18" charset="0"/>
              </a:rPr>
              <a:t>A prominent supermarket chain in Sri Lanka.</a:t>
            </a:r>
          </a:p>
          <a:p>
            <a:r>
              <a:rPr lang="en-US" b="1" dirty="0">
                <a:solidFill>
                  <a:schemeClr val="tx1">
                    <a:lumMod val="95000"/>
                    <a:lumOff val="5000"/>
                  </a:schemeClr>
                </a:solidFill>
                <a:cs typeface="Times New Roman" panose="02020603050405020304" pitchFamily="18" charset="0"/>
              </a:rPr>
              <a:t>Spar2u.lk</a:t>
            </a:r>
          </a:p>
          <a:p>
            <a:pPr lvl="1"/>
            <a:r>
              <a:rPr lang="en-US" dirty="0">
                <a:solidFill>
                  <a:schemeClr val="tx1">
                    <a:lumMod val="95000"/>
                    <a:lumOff val="5000"/>
                  </a:schemeClr>
                </a:solidFill>
                <a:cs typeface="Times New Roman" panose="02020603050405020304" pitchFamily="18" charset="0"/>
              </a:rPr>
              <a:t>The online shopping platform for SPAR supermarkets in Sri Lanka.</a:t>
            </a:r>
          </a:p>
          <a:p>
            <a:r>
              <a:rPr lang="en-US" b="1" dirty="0" err="1">
                <a:solidFill>
                  <a:schemeClr val="tx1">
                    <a:lumMod val="95000"/>
                    <a:lumOff val="5000"/>
                  </a:schemeClr>
                </a:solidFill>
                <a:cs typeface="Times New Roman" panose="02020603050405020304" pitchFamily="18" charset="0"/>
              </a:rPr>
              <a:t>FreshDirect</a:t>
            </a:r>
            <a:endParaRPr lang="en-US" b="1" dirty="0">
              <a:solidFill>
                <a:schemeClr val="tx1">
                  <a:lumMod val="95000"/>
                  <a:lumOff val="5000"/>
                </a:schemeClr>
              </a:solidFill>
              <a:cs typeface="Times New Roman" panose="02020603050405020304" pitchFamily="18" charset="0"/>
            </a:endParaRPr>
          </a:p>
          <a:p>
            <a:pPr lvl="1"/>
            <a:r>
              <a:rPr lang="en-US" dirty="0">
                <a:solidFill>
                  <a:schemeClr val="tx1">
                    <a:lumMod val="95000"/>
                    <a:lumOff val="5000"/>
                  </a:schemeClr>
                </a:solidFill>
                <a:cs typeface="Times New Roman" panose="02020603050405020304" pitchFamily="18" charset="0"/>
              </a:rPr>
              <a:t>An online service offering a farm-to-door experience</a:t>
            </a:r>
          </a:p>
          <a:p>
            <a:r>
              <a:rPr lang="en-US" b="1" dirty="0" err="1">
                <a:solidFill>
                  <a:schemeClr val="tx1">
                    <a:lumMod val="95000"/>
                    <a:lumOff val="5000"/>
                  </a:schemeClr>
                </a:solidFill>
                <a:cs typeface="Times New Roman" panose="02020603050405020304" pitchFamily="18" charset="0"/>
              </a:rPr>
              <a:t>Kapruka</a:t>
            </a:r>
            <a:endParaRPr lang="en-US" b="1" dirty="0">
              <a:solidFill>
                <a:schemeClr val="tx1">
                  <a:lumMod val="95000"/>
                  <a:lumOff val="5000"/>
                </a:schemeClr>
              </a:solidFill>
              <a:cs typeface="Times New Roman" panose="02020603050405020304" pitchFamily="18" charset="0"/>
            </a:endParaRPr>
          </a:p>
          <a:p>
            <a:pPr lvl="1"/>
            <a:r>
              <a:rPr lang="en-US" dirty="0">
                <a:solidFill>
                  <a:schemeClr val="tx1">
                    <a:lumMod val="95000"/>
                    <a:lumOff val="5000"/>
                  </a:schemeClr>
                </a:solidFill>
                <a:cs typeface="Times New Roman" panose="02020603050405020304" pitchFamily="18" charset="0"/>
              </a:rPr>
              <a:t>A well-known e-commerce site in Sri Lanka</a:t>
            </a:r>
          </a:p>
          <a:p>
            <a:r>
              <a:rPr lang="en-US" b="1" dirty="0" err="1">
                <a:solidFill>
                  <a:schemeClr val="tx1">
                    <a:lumMod val="95000"/>
                    <a:lumOff val="5000"/>
                  </a:schemeClr>
                </a:solidFill>
                <a:cs typeface="Times New Roman" panose="02020603050405020304" pitchFamily="18" charset="0"/>
              </a:rPr>
              <a:t>Arpico</a:t>
            </a:r>
            <a:r>
              <a:rPr lang="en-US" b="1" dirty="0">
                <a:solidFill>
                  <a:schemeClr val="tx1">
                    <a:lumMod val="95000"/>
                    <a:lumOff val="5000"/>
                  </a:schemeClr>
                </a:solidFill>
                <a:cs typeface="Times New Roman" panose="02020603050405020304" pitchFamily="18" charset="0"/>
              </a:rPr>
              <a:t> </a:t>
            </a:r>
            <a:r>
              <a:rPr lang="en-US" b="1" dirty="0" err="1">
                <a:solidFill>
                  <a:schemeClr val="tx1">
                    <a:lumMod val="95000"/>
                    <a:lumOff val="5000"/>
                  </a:schemeClr>
                </a:solidFill>
                <a:cs typeface="Times New Roman" panose="02020603050405020304" pitchFamily="18" charset="0"/>
              </a:rPr>
              <a:t>Supercentre</a:t>
            </a:r>
            <a:endParaRPr lang="en-US" b="1" dirty="0">
              <a:solidFill>
                <a:schemeClr val="tx1">
                  <a:lumMod val="95000"/>
                  <a:lumOff val="5000"/>
                </a:schemeClr>
              </a:solidFill>
              <a:cs typeface="Times New Roman" panose="02020603050405020304" pitchFamily="18" charset="0"/>
            </a:endParaRPr>
          </a:p>
          <a:p>
            <a:pPr lvl="1"/>
            <a:r>
              <a:rPr lang="en-US" dirty="0">
                <a:solidFill>
                  <a:schemeClr val="tx1">
                    <a:lumMod val="95000"/>
                    <a:lumOff val="5000"/>
                  </a:schemeClr>
                </a:solidFill>
                <a:cs typeface="Times New Roman" panose="02020603050405020304" pitchFamily="18" charset="0"/>
              </a:rPr>
              <a:t>A chain of hypermarkets and supermarkets in Sri Lank</a:t>
            </a:r>
          </a:p>
          <a:p>
            <a:r>
              <a:rPr lang="en-US" b="1" dirty="0" err="1">
                <a:solidFill>
                  <a:schemeClr val="tx1">
                    <a:lumMod val="95000"/>
                    <a:lumOff val="5000"/>
                  </a:schemeClr>
                </a:solidFill>
                <a:cs typeface="Times New Roman" panose="02020603050405020304" pitchFamily="18" charset="0"/>
              </a:rPr>
              <a:t>Govimithuru</a:t>
            </a:r>
            <a:endParaRPr lang="en-US" b="1" dirty="0">
              <a:solidFill>
                <a:schemeClr val="tx1">
                  <a:lumMod val="95000"/>
                  <a:lumOff val="5000"/>
                </a:schemeClr>
              </a:solidFill>
              <a:cs typeface="Times New Roman" panose="02020603050405020304" pitchFamily="18" charset="0"/>
            </a:endParaRPr>
          </a:p>
          <a:p>
            <a:pPr lvl="1"/>
            <a:r>
              <a:rPr lang="en-US" dirty="0">
                <a:solidFill>
                  <a:schemeClr val="tx1">
                    <a:lumMod val="95000"/>
                    <a:lumOff val="5000"/>
                  </a:schemeClr>
                </a:solidFill>
                <a:cs typeface="Times New Roman" panose="02020603050405020304" pitchFamily="18" charset="0"/>
              </a:rPr>
              <a:t>A digital platform connecting Sri Lankan farmers with consumers</a:t>
            </a:r>
          </a:p>
          <a:p>
            <a:r>
              <a:rPr lang="en-US" b="1" dirty="0">
                <a:solidFill>
                  <a:schemeClr val="tx1">
                    <a:lumMod val="95000"/>
                    <a:lumOff val="5000"/>
                  </a:schemeClr>
                </a:solidFill>
                <a:cs typeface="Times New Roman" panose="02020603050405020304" pitchFamily="18" charset="0"/>
              </a:rPr>
              <a:t>Lassana.com</a:t>
            </a:r>
          </a:p>
          <a:p>
            <a:pPr lvl="1"/>
            <a:r>
              <a:rPr lang="en-US" dirty="0">
                <a:solidFill>
                  <a:schemeClr val="tx1">
                    <a:lumMod val="95000"/>
                    <a:lumOff val="5000"/>
                  </a:schemeClr>
                </a:solidFill>
                <a:cs typeface="Times New Roman" panose="02020603050405020304" pitchFamily="18" charset="0"/>
              </a:rPr>
              <a:t>An online retailer in Sri Lanka. That have different item form different seller</a:t>
            </a:r>
          </a:p>
          <a:p>
            <a:r>
              <a:rPr lang="en-US" b="1" dirty="0">
                <a:solidFill>
                  <a:schemeClr val="tx1">
                    <a:lumMod val="95000"/>
                    <a:lumOff val="5000"/>
                  </a:schemeClr>
                </a:solidFill>
                <a:cs typeface="Times New Roman" panose="02020603050405020304" pitchFamily="18" charset="0"/>
              </a:rPr>
              <a:t>Farmers Market Online.</a:t>
            </a:r>
          </a:p>
          <a:p>
            <a:pPr lvl="1"/>
            <a:r>
              <a:rPr lang="en-US" dirty="0"/>
              <a:t>An online marketplace providing direct access to farm-fresh products</a:t>
            </a:r>
            <a:endParaRPr lang="en-US" b="1" dirty="0">
              <a:solidFill>
                <a:schemeClr val="tx1">
                  <a:lumMod val="95000"/>
                  <a:lumOff val="5000"/>
                </a:schemeClr>
              </a:solidFill>
              <a:cs typeface="Times New Roman" panose="02020603050405020304" pitchFamily="18" charset="0"/>
            </a:endParaRPr>
          </a:p>
          <a:p>
            <a:endParaRPr lang="en-US" dirty="0"/>
          </a:p>
        </p:txBody>
      </p:sp>
      <p:pic>
        <p:nvPicPr>
          <p:cNvPr id="5122" name="Picture 2" descr="Logotipo redondo de Alibaba PNG transparente - StickPNG">
            <a:extLst>
              <a:ext uri="{FF2B5EF4-FFF2-40B4-BE49-F238E27FC236}">
                <a16:creationId xmlns:a16="http://schemas.microsoft.com/office/drawing/2014/main" id="{11724FCE-4FF5-472F-9267-D08B00CD7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46" y="2198931"/>
            <a:ext cx="3921760" cy="22059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eells Online">
            <a:extLst>
              <a:ext uri="{FF2B5EF4-FFF2-40B4-BE49-F238E27FC236}">
                <a16:creationId xmlns:a16="http://schemas.microsoft.com/office/drawing/2014/main" id="{1BBC461B-142F-437E-8D80-4244041D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770" y="1760805"/>
            <a:ext cx="2098040" cy="10979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argills Head Office - Kittuma.lk">
            <a:extLst>
              <a:ext uri="{FF2B5EF4-FFF2-40B4-BE49-F238E27FC236}">
                <a16:creationId xmlns:a16="http://schemas.microsoft.com/office/drawing/2014/main" id="{9AB29240-D443-4F45-9667-F7331DDCB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6322" y="2492077"/>
            <a:ext cx="1844830" cy="16196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Kapruka IPO">
            <a:extLst>
              <a:ext uri="{FF2B5EF4-FFF2-40B4-BE49-F238E27FC236}">
                <a16:creationId xmlns:a16="http://schemas.microsoft.com/office/drawing/2014/main" id="{BCC2D71D-699A-4A07-A240-FC6955DFE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683" y="3999221"/>
            <a:ext cx="4013200" cy="140305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Lassana.com">
            <a:extLst>
              <a:ext uri="{FF2B5EF4-FFF2-40B4-BE49-F238E27FC236}">
                <a16:creationId xmlns:a16="http://schemas.microsoft.com/office/drawing/2014/main" id="{31096823-0D71-4E27-BD12-BC48DF08CB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10" y="5441698"/>
            <a:ext cx="1698780" cy="8493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0C5BC7-FCDF-4193-92D0-FD5621A80AA7}"/>
              </a:ext>
            </a:extLst>
          </p:cNvPr>
          <p:cNvSpPr txBox="1"/>
          <p:nvPr/>
        </p:nvSpPr>
        <p:spPr>
          <a:xfrm>
            <a:off x="397770" y="500529"/>
            <a:ext cx="5554462"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The Facts of the Selection:-</a:t>
            </a:r>
          </a:p>
          <a:p>
            <a:pPr marL="285750" indent="-285750" algn="ctr">
              <a:buFont typeface="Arial" panose="020B0604020202020204" pitchFamily="34" charset="0"/>
              <a:buChar char="•"/>
            </a:pPr>
            <a:r>
              <a:rPr lang="en-US" b="1" dirty="0"/>
              <a:t>popularity in their respective markets        </a:t>
            </a:r>
            <a:r>
              <a:rPr lang="en-US" dirty="0"/>
              <a:t>                  </a:t>
            </a:r>
          </a:p>
        </p:txBody>
      </p:sp>
    </p:spTree>
    <p:extLst>
      <p:ext uri="{BB962C8B-B14F-4D97-AF65-F5344CB8AC3E}">
        <p14:creationId xmlns:p14="http://schemas.microsoft.com/office/powerpoint/2010/main" val="2060235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9AA6-3331-486A-B578-149F66365B24}"/>
              </a:ext>
            </a:extLst>
          </p:cNvPr>
          <p:cNvSpPr>
            <a:spLocks noGrp="1"/>
          </p:cNvSpPr>
          <p:nvPr>
            <p:ph type="title"/>
          </p:nvPr>
        </p:nvSpPr>
        <p:spPr>
          <a:xfrm>
            <a:off x="920330" y="0"/>
            <a:ext cx="10515600" cy="1325563"/>
          </a:xfrm>
        </p:spPr>
        <p:txBody>
          <a:bodyPr/>
          <a:lstStyle/>
          <a:p>
            <a:pPr algn="ctr"/>
            <a:r>
              <a:rPr lang="en-US" b="1" kern="100" dirty="0">
                <a:solidFill>
                  <a:schemeClr val="tx1">
                    <a:lumMod val="95000"/>
                    <a:lumOff val="5000"/>
                  </a:schemeClr>
                </a:solidFill>
                <a:latin typeface="+mn-lt"/>
                <a:ea typeface="Aptos"/>
                <a:cs typeface="Arial" panose="020B0604020202020204" pitchFamily="34" charset="0"/>
              </a:rPr>
              <a:t>FEATURE OF THE WEBSITE</a:t>
            </a:r>
            <a:endParaRPr lang="en-US" dirty="0">
              <a:solidFill>
                <a:schemeClr val="tx1">
                  <a:lumMod val="95000"/>
                  <a:lumOff val="5000"/>
                </a:schemeClr>
              </a:solidFill>
              <a:latin typeface="+mn-lt"/>
            </a:endParaRPr>
          </a:p>
        </p:txBody>
      </p:sp>
      <p:sp>
        <p:nvSpPr>
          <p:cNvPr id="4" name="Rectangle 3">
            <a:extLst>
              <a:ext uri="{FF2B5EF4-FFF2-40B4-BE49-F238E27FC236}">
                <a16:creationId xmlns:a16="http://schemas.microsoft.com/office/drawing/2014/main" id="{7F3A10B0-07AC-4598-987B-C8AF98A3D806}"/>
              </a:ext>
            </a:extLst>
          </p:cNvPr>
          <p:cNvSpPr/>
          <p:nvPr/>
        </p:nvSpPr>
        <p:spPr>
          <a:xfrm>
            <a:off x="478420" y="1690688"/>
            <a:ext cx="6096000" cy="4278094"/>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cs typeface="Times New Roman" panose="02020603050405020304" pitchFamily="18" charset="0"/>
              </a:rPr>
              <a:t>a)	Display wall </a:t>
            </a:r>
          </a:p>
          <a:p>
            <a:r>
              <a:rPr lang="en-US" sz="1600" dirty="0">
                <a:cs typeface="Times New Roman" panose="02020603050405020304" pitchFamily="18" charset="0"/>
              </a:rPr>
              <a:t>b)	Register &amp; Login</a:t>
            </a:r>
          </a:p>
          <a:p>
            <a:r>
              <a:rPr lang="en-US" sz="1600" dirty="0">
                <a:cs typeface="Times New Roman" panose="02020603050405020304" pitchFamily="18" charset="0"/>
              </a:rPr>
              <a:t>c)	Add Review</a:t>
            </a:r>
          </a:p>
          <a:p>
            <a:r>
              <a:rPr lang="en-US" sz="1600" dirty="0">
                <a:cs typeface="Times New Roman" panose="02020603050405020304" pitchFamily="18" charset="0"/>
              </a:rPr>
              <a:t>d)	</a:t>
            </a:r>
            <a:r>
              <a:rPr lang="en-US" sz="1600" b="1" dirty="0">
                <a:cs typeface="Times New Roman" panose="02020603050405020304" pitchFamily="18" charset="0"/>
              </a:rPr>
              <a:t>List Request Agricultural product and Item</a:t>
            </a:r>
          </a:p>
          <a:p>
            <a:r>
              <a:rPr lang="en-US" sz="1600" dirty="0">
                <a:cs typeface="Times New Roman" panose="02020603050405020304" pitchFamily="18" charset="0"/>
              </a:rPr>
              <a:t>e)	</a:t>
            </a:r>
            <a:r>
              <a:rPr lang="en-US" sz="1600" b="1" dirty="0">
                <a:cs typeface="Times New Roman" panose="02020603050405020304" pitchFamily="18" charset="0"/>
              </a:rPr>
              <a:t>List Seller Agricultural Products and Items</a:t>
            </a:r>
          </a:p>
          <a:p>
            <a:r>
              <a:rPr lang="en-US" sz="1600" dirty="0">
                <a:cs typeface="Times New Roman" panose="02020603050405020304" pitchFamily="18" charset="0"/>
              </a:rPr>
              <a:t>f)	Selling Request Handling</a:t>
            </a:r>
          </a:p>
          <a:p>
            <a:r>
              <a:rPr lang="en-US" sz="1600" dirty="0">
                <a:cs typeface="Times New Roman" panose="02020603050405020304" pitchFamily="18" charset="0"/>
              </a:rPr>
              <a:t>g)	</a:t>
            </a:r>
            <a:r>
              <a:rPr lang="en-US" sz="1600" b="1" dirty="0">
                <a:cs typeface="Times New Roman" panose="02020603050405020304" pitchFamily="18" charset="0"/>
              </a:rPr>
              <a:t>Buying Request Handling</a:t>
            </a:r>
          </a:p>
          <a:p>
            <a:r>
              <a:rPr lang="en-US" sz="1600" dirty="0">
                <a:cs typeface="Times New Roman" panose="02020603050405020304" pitchFamily="18" charset="0"/>
              </a:rPr>
              <a:t>h)	Publicly Listing Availability</a:t>
            </a:r>
          </a:p>
          <a:p>
            <a:r>
              <a:rPr lang="en-US" sz="1600" dirty="0" err="1">
                <a:cs typeface="Times New Roman" panose="02020603050405020304" pitchFamily="18" charset="0"/>
              </a:rPr>
              <a:t>i</a:t>
            </a:r>
            <a:r>
              <a:rPr lang="en-US" sz="1600" dirty="0">
                <a:cs typeface="Times New Roman" panose="02020603050405020304" pitchFamily="18" charset="0"/>
              </a:rPr>
              <a:t>)	</a:t>
            </a:r>
            <a:r>
              <a:rPr lang="en-US" sz="1600" b="1" dirty="0">
                <a:cs typeface="Times New Roman" panose="02020603050405020304" pitchFamily="18" charset="0"/>
              </a:rPr>
              <a:t>Define Retail Price</a:t>
            </a:r>
          </a:p>
          <a:p>
            <a:r>
              <a:rPr lang="en-US" sz="1600" dirty="0">
                <a:cs typeface="Times New Roman" panose="02020603050405020304" pitchFamily="18" charset="0"/>
              </a:rPr>
              <a:t>j)	</a:t>
            </a:r>
            <a:r>
              <a:rPr lang="en-US" sz="1600" b="1" dirty="0">
                <a:cs typeface="Times New Roman" panose="02020603050405020304" pitchFamily="18" charset="0"/>
              </a:rPr>
              <a:t>Listing Peripheral Items</a:t>
            </a:r>
          </a:p>
          <a:p>
            <a:r>
              <a:rPr lang="en-US" sz="1600" dirty="0">
                <a:cs typeface="Times New Roman" panose="02020603050405020304" pitchFamily="18" charset="0"/>
              </a:rPr>
              <a:t>k)	</a:t>
            </a:r>
            <a:r>
              <a:rPr lang="en-US" sz="1600" b="1" dirty="0">
                <a:cs typeface="Times New Roman" panose="02020603050405020304" pitchFamily="18" charset="0"/>
              </a:rPr>
              <a:t>Adding Instructions &amp; Guidelines</a:t>
            </a:r>
          </a:p>
          <a:p>
            <a:r>
              <a:rPr lang="en-US" sz="1600" dirty="0">
                <a:cs typeface="Times New Roman" panose="02020603050405020304" pitchFamily="18" charset="0"/>
              </a:rPr>
              <a:t>l)	Payment state and method Handling</a:t>
            </a:r>
          </a:p>
          <a:p>
            <a:r>
              <a:rPr lang="en-US" sz="1600" dirty="0">
                <a:cs typeface="Times New Roman" panose="02020603050405020304" pitchFamily="18" charset="0"/>
              </a:rPr>
              <a:t>m)	Delivery State Update</a:t>
            </a:r>
          </a:p>
          <a:p>
            <a:r>
              <a:rPr lang="en-US" sz="1600" dirty="0">
                <a:cs typeface="Times New Roman" panose="02020603050405020304" pitchFamily="18" charset="0"/>
              </a:rPr>
              <a:t>n)	Report Generating</a:t>
            </a:r>
          </a:p>
          <a:p>
            <a:r>
              <a:rPr lang="en-US" sz="1600" dirty="0" err="1">
                <a:cs typeface="Times New Roman" panose="02020603050405020304" pitchFamily="18" charset="0"/>
              </a:rPr>
              <a:t>i</a:t>
            </a:r>
            <a:r>
              <a:rPr lang="en-US" sz="1600" dirty="0">
                <a:cs typeface="Times New Roman" panose="02020603050405020304" pitchFamily="18" charset="0"/>
              </a:rPr>
              <a:t>.	Selling Item report</a:t>
            </a:r>
          </a:p>
          <a:p>
            <a:r>
              <a:rPr lang="en-US" sz="1600" dirty="0">
                <a:cs typeface="Times New Roman" panose="02020603050405020304" pitchFamily="18" charset="0"/>
              </a:rPr>
              <a:t>ii.	</a:t>
            </a:r>
            <a:r>
              <a:rPr lang="en-US" sz="1600" b="1" dirty="0">
                <a:cs typeface="Times New Roman" panose="02020603050405020304" pitchFamily="18" charset="0"/>
              </a:rPr>
              <a:t>Item Price report</a:t>
            </a:r>
          </a:p>
          <a:p>
            <a:r>
              <a:rPr lang="en-US" sz="1600" dirty="0">
                <a:cs typeface="Times New Roman" panose="02020603050405020304" pitchFamily="18" charset="0"/>
              </a:rPr>
              <a:t>iii.	</a:t>
            </a:r>
            <a:r>
              <a:rPr lang="en-US" sz="1600" b="1" dirty="0">
                <a:cs typeface="Times New Roman" panose="02020603050405020304" pitchFamily="18" charset="0"/>
                <a:hlinkClick r:id="rId3" action="ppaction://hlinkfile"/>
              </a:rPr>
              <a:t>Displaying Item Location on the map</a:t>
            </a:r>
            <a:endParaRPr lang="en-US" sz="1600" b="1" dirty="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8696392-85AA-4B12-B106-621CE29BAEA9}"/>
              </a:ext>
            </a:extLst>
          </p:cNvPr>
          <p:cNvGraphicFramePr>
            <a:graphicFrameLocks noGrp="1"/>
          </p:cNvGraphicFramePr>
          <p:nvPr>
            <p:extLst>
              <p:ext uri="{D42A27DB-BD31-4B8C-83A1-F6EECF244321}">
                <p14:modId xmlns:p14="http://schemas.microsoft.com/office/powerpoint/2010/main" val="3664739402"/>
              </p:ext>
            </p:extLst>
          </p:nvPr>
        </p:nvGraphicFramePr>
        <p:xfrm>
          <a:off x="5638800" y="1158240"/>
          <a:ext cx="6471672" cy="5342298"/>
        </p:xfrm>
        <a:graphic>
          <a:graphicData uri="http://schemas.openxmlformats.org/drawingml/2006/table">
            <a:tbl>
              <a:tblPr firstRow="1" firstCol="1" bandRow="1">
                <a:tableStyleId>{93296810-A885-4BE3-A3E7-6D5BEEA58F35}</a:tableStyleId>
              </a:tblPr>
              <a:tblGrid>
                <a:gridCol w="539306">
                  <a:extLst>
                    <a:ext uri="{9D8B030D-6E8A-4147-A177-3AD203B41FA5}">
                      <a16:colId xmlns:a16="http://schemas.microsoft.com/office/drawing/2014/main" val="294409065"/>
                    </a:ext>
                  </a:extLst>
                </a:gridCol>
                <a:gridCol w="539306">
                  <a:extLst>
                    <a:ext uri="{9D8B030D-6E8A-4147-A177-3AD203B41FA5}">
                      <a16:colId xmlns:a16="http://schemas.microsoft.com/office/drawing/2014/main" val="1104373942"/>
                    </a:ext>
                  </a:extLst>
                </a:gridCol>
                <a:gridCol w="539306">
                  <a:extLst>
                    <a:ext uri="{9D8B030D-6E8A-4147-A177-3AD203B41FA5}">
                      <a16:colId xmlns:a16="http://schemas.microsoft.com/office/drawing/2014/main" val="453942383"/>
                    </a:ext>
                  </a:extLst>
                </a:gridCol>
                <a:gridCol w="539306">
                  <a:extLst>
                    <a:ext uri="{9D8B030D-6E8A-4147-A177-3AD203B41FA5}">
                      <a16:colId xmlns:a16="http://schemas.microsoft.com/office/drawing/2014/main" val="3196439858"/>
                    </a:ext>
                  </a:extLst>
                </a:gridCol>
                <a:gridCol w="539306">
                  <a:extLst>
                    <a:ext uri="{9D8B030D-6E8A-4147-A177-3AD203B41FA5}">
                      <a16:colId xmlns:a16="http://schemas.microsoft.com/office/drawing/2014/main" val="1460522577"/>
                    </a:ext>
                  </a:extLst>
                </a:gridCol>
                <a:gridCol w="539306">
                  <a:extLst>
                    <a:ext uri="{9D8B030D-6E8A-4147-A177-3AD203B41FA5}">
                      <a16:colId xmlns:a16="http://schemas.microsoft.com/office/drawing/2014/main" val="4261418282"/>
                    </a:ext>
                  </a:extLst>
                </a:gridCol>
                <a:gridCol w="539306">
                  <a:extLst>
                    <a:ext uri="{9D8B030D-6E8A-4147-A177-3AD203B41FA5}">
                      <a16:colId xmlns:a16="http://schemas.microsoft.com/office/drawing/2014/main" val="4063179083"/>
                    </a:ext>
                  </a:extLst>
                </a:gridCol>
                <a:gridCol w="539306">
                  <a:extLst>
                    <a:ext uri="{9D8B030D-6E8A-4147-A177-3AD203B41FA5}">
                      <a16:colId xmlns:a16="http://schemas.microsoft.com/office/drawing/2014/main" val="3096227355"/>
                    </a:ext>
                  </a:extLst>
                </a:gridCol>
                <a:gridCol w="539306">
                  <a:extLst>
                    <a:ext uri="{9D8B030D-6E8A-4147-A177-3AD203B41FA5}">
                      <a16:colId xmlns:a16="http://schemas.microsoft.com/office/drawing/2014/main" val="3536960384"/>
                    </a:ext>
                  </a:extLst>
                </a:gridCol>
                <a:gridCol w="539306">
                  <a:extLst>
                    <a:ext uri="{9D8B030D-6E8A-4147-A177-3AD203B41FA5}">
                      <a16:colId xmlns:a16="http://schemas.microsoft.com/office/drawing/2014/main" val="2983613926"/>
                    </a:ext>
                  </a:extLst>
                </a:gridCol>
                <a:gridCol w="539306">
                  <a:extLst>
                    <a:ext uri="{9D8B030D-6E8A-4147-A177-3AD203B41FA5}">
                      <a16:colId xmlns:a16="http://schemas.microsoft.com/office/drawing/2014/main" val="2395143626"/>
                    </a:ext>
                  </a:extLst>
                </a:gridCol>
                <a:gridCol w="539306">
                  <a:extLst>
                    <a:ext uri="{9D8B030D-6E8A-4147-A177-3AD203B41FA5}">
                      <a16:colId xmlns:a16="http://schemas.microsoft.com/office/drawing/2014/main" val="125529728"/>
                    </a:ext>
                  </a:extLst>
                </a:gridCol>
              </a:tblGrid>
              <a:tr h="1052709">
                <a:tc>
                  <a:txBody>
                    <a:bodyPr/>
                    <a:lstStyle/>
                    <a:p>
                      <a:pPr marL="0" marR="0">
                        <a:lnSpc>
                          <a:spcPct val="107000"/>
                        </a:lnSpc>
                        <a:spcBef>
                          <a:spcPts val="0"/>
                        </a:spcBef>
                        <a:spcAft>
                          <a:spcPts val="0"/>
                        </a:spcAft>
                      </a:pPr>
                      <a:r>
                        <a:rPr lang="en-US" sz="700" kern="100">
                          <a:effectLst/>
                        </a:rPr>
                        <a:t> </a:t>
                      </a:r>
                      <a:endParaRPr lang="en-US" sz="600" kern="10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a:effectLst/>
                        </a:rPr>
                        <a:t>Alibaba Agriculture</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gn="ctr">
                        <a:lnSpc>
                          <a:spcPct val="107000"/>
                        </a:lnSpc>
                        <a:spcBef>
                          <a:spcPts val="0"/>
                        </a:spcBef>
                        <a:spcAft>
                          <a:spcPts val="0"/>
                        </a:spcAft>
                      </a:pPr>
                      <a:r>
                        <a:rPr lang="en-US" sz="1400" kern="100" dirty="0">
                          <a:effectLst/>
                        </a:rPr>
                        <a:t>Cargills Food City</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gn="ctr">
                        <a:lnSpc>
                          <a:spcPct val="107000"/>
                        </a:lnSpc>
                        <a:spcBef>
                          <a:spcPts val="0"/>
                        </a:spcBef>
                        <a:spcAft>
                          <a:spcPts val="0"/>
                        </a:spcAft>
                      </a:pPr>
                      <a:r>
                        <a:rPr lang="en-US" sz="1400" kern="100" dirty="0" err="1">
                          <a:effectLst/>
                        </a:rPr>
                        <a:t>Keells</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a:effectLst/>
                        </a:rPr>
                        <a:t>spar2u.lk</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err="1">
                          <a:effectLst/>
                        </a:rPr>
                        <a:t>FreshDirect</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err="1">
                          <a:effectLst/>
                        </a:rPr>
                        <a:t>Kapruka</a:t>
                      </a:r>
                      <a:r>
                        <a:rPr lang="en-US" sz="1400" kern="100" dirty="0">
                          <a:effectLst/>
                        </a:rPr>
                        <a:t>	</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err="1">
                          <a:effectLst/>
                        </a:rPr>
                        <a:t>Arpico</a:t>
                      </a:r>
                      <a:r>
                        <a:rPr lang="en-US" sz="1400" kern="100" dirty="0">
                          <a:effectLst/>
                        </a:rPr>
                        <a:t> </a:t>
                      </a:r>
                      <a:r>
                        <a:rPr lang="en-US" sz="1400" kern="100" dirty="0" err="1">
                          <a:effectLst/>
                        </a:rPr>
                        <a:t>Supercentre</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err="1">
                          <a:effectLst/>
                        </a:rPr>
                        <a:t>Govimithuru</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a:effectLst/>
                        </a:rPr>
                        <a:t>Lassana.com</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a:effectLst/>
                        </a:rPr>
                        <a:t>Farmers Market Online</a:t>
                      </a:r>
                      <a:endParaRPr lang="en-US" sz="1400" kern="100" dirty="0">
                        <a:effectLst/>
                        <a:latin typeface="Aptos"/>
                        <a:ea typeface="Aptos"/>
                        <a:cs typeface="Arial" panose="020B0604020202020204" pitchFamily="34" charset="0"/>
                      </a:endParaRPr>
                    </a:p>
                  </a:txBody>
                  <a:tcPr marL="40108" marR="40108" marT="0" marB="0"/>
                </a:tc>
                <a:tc>
                  <a:txBody>
                    <a:bodyPr/>
                    <a:lstStyle/>
                    <a:p>
                      <a:pPr marL="0" marR="0">
                        <a:lnSpc>
                          <a:spcPct val="107000"/>
                        </a:lnSpc>
                        <a:spcBef>
                          <a:spcPts val="0"/>
                        </a:spcBef>
                        <a:spcAft>
                          <a:spcPts val="0"/>
                        </a:spcAft>
                      </a:pPr>
                      <a:r>
                        <a:rPr lang="en-US" sz="1400" kern="100" dirty="0">
                          <a:effectLst/>
                        </a:rPr>
                        <a:t>Economic Food Exchanger</a:t>
                      </a:r>
                      <a:endParaRPr lang="en-US" sz="1400" kern="100" dirty="0">
                        <a:effectLst/>
                        <a:latin typeface="Aptos"/>
                        <a:ea typeface="Aptos"/>
                        <a:cs typeface="Arial" panose="020B0604020202020204" pitchFamily="34" charset="0"/>
                      </a:endParaRPr>
                    </a:p>
                  </a:txBody>
                  <a:tcPr marL="40108" marR="40108" marT="0" marB="0"/>
                </a:tc>
                <a:extLst>
                  <a:ext uri="{0D108BD9-81ED-4DB2-BD59-A6C34878D82A}">
                    <a16:rowId xmlns:a16="http://schemas.microsoft.com/office/drawing/2014/main" val="1092277455"/>
                  </a:ext>
                </a:extLst>
              </a:tr>
              <a:tr h="247443">
                <a:tc>
                  <a:txBody>
                    <a:bodyPr/>
                    <a:lstStyle/>
                    <a:p>
                      <a:pPr marL="0" marR="0" algn="ctr">
                        <a:lnSpc>
                          <a:spcPct val="107000"/>
                        </a:lnSpc>
                        <a:spcBef>
                          <a:spcPts val="0"/>
                        </a:spcBef>
                        <a:spcAft>
                          <a:spcPts val="0"/>
                        </a:spcAft>
                      </a:pPr>
                      <a:r>
                        <a:rPr lang="en-US" sz="1200" kern="100" dirty="0">
                          <a:effectLst/>
                        </a:rPr>
                        <a:t>a)</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457200" marR="0" indent="-457200" algn="ctr">
                        <a:lnSpc>
                          <a:spcPct val="107000"/>
                        </a:lnSpc>
                        <a:spcBef>
                          <a:spcPts val="0"/>
                        </a:spcBef>
                        <a:spcAft>
                          <a:spcPts val="0"/>
                        </a:spcAft>
                      </a:pPr>
                      <a:r>
                        <a:rPr lang="en-US" sz="1200" kern="100" dirty="0">
                          <a:effectLst/>
                        </a:rPr>
                        <a:t>✔</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440996913"/>
                  </a:ext>
                </a:extLst>
              </a:tr>
              <a:tr h="247443">
                <a:tc>
                  <a:txBody>
                    <a:bodyPr/>
                    <a:lstStyle/>
                    <a:p>
                      <a:pPr marL="0" marR="0" algn="ctr">
                        <a:lnSpc>
                          <a:spcPct val="107000"/>
                        </a:lnSpc>
                        <a:spcBef>
                          <a:spcPts val="0"/>
                        </a:spcBef>
                        <a:spcAft>
                          <a:spcPts val="0"/>
                        </a:spcAft>
                      </a:pPr>
                      <a:r>
                        <a:rPr lang="en-US" sz="1200" kern="100">
                          <a:effectLst/>
                        </a:rPr>
                        <a:t>b)</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208581115"/>
                  </a:ext>
                </a:extLst>
              </a:tr>
              <a:tr h="247443">
                <a:tc>
                  <a:txBody>
                    <a:bodyPr/>
                    <a:lstStyle/>
                    <a:p>
                      <a:pPr marL="0" marR="0" algn="ctr">
                        <a:lnSpc>
                          <a:spcPct val="107000"/>
                        </a:lnSpc>
                        <a:spcBef>
                          <a:spcPts val="0"/>
                        </a:spcBef>
                        <a:spcAft>
                          <a:spcPts val="0"/>
                        </a:spcAft>
                      </a:pPr>
                      <a:r>
                        <a:rPr lang="en-US" sz="1200" kern="100">
                          <a:effectLst/>
                        </a:rPr>
                        <a:t>c)</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597638779"/>
                  </a:ext>
                </a:extLst>
              </a:tr>
              <a:tr h="247443">
                <a:tc>
                  <a:txBody>
                    <a:bodyPr/>
                    <a:lstStyle/>
                    <a:p>
                      <a:pPr marL="0" marR="0" algn="ctr">
                        <a:lnSpc>
                          <a:spcPct val="107000"/>
                        </a:lnSpc>
                        <a:spcBef>
                          <a:spcPts val="0"/>
                        </a:spcBef>
                        <a:spcAft>
                          <a:spcPts val="0"/>
                        </a:spcAft>
                      </a:pPr>
                      <a:r>
                        <a:rPr lang="en-US" sz="1200" kern="100">
                          <a:effectLst/>
                        </a:rPr>
                        <a:t>d)</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X</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186211665"/>
                  </a:ext>
                </a:extLst>
              </a:tr>
              <a:tr h="247443">
                <a:tc>
                  <a:txBody>
                    <a:bodyPr/>
                    <a:lstStyle/>
                    <a:p>
                      <a:pPr marL="0" marR="0" algn="ctr">
                        <a:lnSpc>
                          <a:spcPct val="107000"/>
                        </a:lnSpc>
                        <a:spcBef>
                          <a:spcPts val="0"/>
                        </a:spcBef>
                        <a:spcAft>
                          <a:spcPts val="0"/>
                        </a:spcAft>
                      </a:pPr>
                      <a:r>
                        <a:rPr lang="en-US" sz="1200" kern="100">
                          <a:effectLst/>
                        </a:rPr>
                        <a:t>e)</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385195304"/>
                  </a:ext>
                </a:extLst>
              </a:tr>
              <a:tr h="247443">
                <a:tc>
                  <a:txBody>
                    <a:bodyPr/>
                    <a:lstStyle/>
                    <a:p>
                      <a:pPr marL="0" marR="0" algn="ctr">
                        <a:lnSpc>
                          <a:spcPct val="107000"/>
                        </a:lnSpc>
                        <a:spcBef>
                          <a:spcPts val="0"/>
                        </a:spcBef>
                        <a:spcAft>
                          <a:spcPts val="0"/>
                        </a:spcAft>
                      </a:pPr>
                      <a:r>
                        <a:rPr lang="en-US" sz="1200" kern="100">
                          <a:effectLst/>
                        </a:rPr>
                        <a:t>f)</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1572813294"/>
                  </a:ext>
                </a:extLst>
              </a:tr>
              <a:tr h="247443">
                <a:tc>
                  <a:txBody>
                    <a:bodyPr/>
                    <a:lstStyle/>
                    <a:p>
                      <a:pPr marL="0" marR="0" algn="ctr">
                        <a:lnSpc>
                          <a:spcPct val="107000"/>
                        </a:lnSpc>
                        <a:spcBef>
                          <a:spcPts val="0"/>
                        </a:spcBef>
                        <a:spcAft>
                          <a:spcPts val="0"/>
                        </a:spcAft>
                      </a:pPr>
                      <a:r>
                        <a:rPr lang="en-US" sz="1200" kern="100">
                          <a:effectLst/>
                        </a:rPr>
                        <a:t>g)</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X</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2055532876"/>
                  </a:ext>
                </a:extLst>
              </a:tr>
              <a:tr h="247443">
                <a:tc>
                  <a:txBody>
                    <a:bodyPr/>
                    <a:lstStyle/>
                    <a:p>
                      <a:pPr marL="0" marR="0" algn="ctr">
                        <a:lnSpc>
                          <a:spcPct val="107000"/>
                        </a:lnSpc>
                        <a:spcBef>
                          <a:spcPts val="0"/>
                        </a:spcBef>
                        <a:spcAft>
                          <a:spcPts val="0"/>
                        </a:spcAft>
                      </a:pPr>
                      <a:r>
                        <a:rPr lang="en-US" sz="1200" kern="100">
                          <a:effectLst/>
                        </a:rPr>
                        <a:t>h)</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2057313999"/>
                  </a:ext>
                </a:extLst>
              </a:tr>
              <a:tr h="247443">
                <a:tc>
                  <a:txBody>
                    <a:bodyPr/>
                    <a:lstStyle/>
                    <a:p>
                      <a:pPr marL="0" marR="0" algn="ctr">
                        <a:lnSpc>
                          <a:spcPct val="107000"/>
                        </a:lnSpc>
                        <a:spcBef>
                          <a:spcPts val="0"/>
                        </a:spcBef>
                        <a:spcAft>
                          <a:spcPts val="0"/>
                        </a:spcAft>
                      </a:pPr>
                      <a:r>
                        <a:rPr lang="en-US" sz="1200" kern="100">
                          <a:effectLst/>
                        </a:rPr>
                        <a:t>i)</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2270074390"/>
                  </a:ext>
                </a:extLst>
              </a:tr>
              <a:tr h="247443">
                <a:tc>
                  <a:txBody>
                    <a:bodyPr/>
                    <a:lstStyle/>
                    <a:p>
                      <a:pPr marL="0" marR="0" algn="ctr">
                        <a:lnSpc>
                          <a:spcPct val="107000"/>
                        </a:lnSpc>
                        <a:spcBef>
                          <a:spcPts val="0"/>
                        </a:spcBef>
                        <a:spcAft>
                          <a:spcPts val="0"/>
                        </a:spcAft>
                      </a:pPr>
                      <a:r>
                        <a:rPr lang="en-US" sz="1200" kern="100">
                          <a:effectLst/>
                        </a:rPr>
                        <a:t>j)</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4223241299"/>
                  </a:ext>
                </a:extLst>
              </a:tr>
              <a:tr h="247443">
                <a:tc>
                  <a:txBody>
                    <a:bodyPr/>
                    <a:lstStyle/>
                    <a:p>
                      <a:pPr marL="0" marR="0" algn="ctr">
                        <a:lnSpc>
                          <a:spcPct val="107000"/>
                        </a:lnSpc>
                        <a:spcBef>
                          <a:spcPts val="0"/>
                        </a:spcBef>
                        <a:spcAft>
                          <a:spcPts val="0"/>
                        </a:spcAft>
                      </a:pPr>
                      <a:r>
                        <a:rPr lang="en-US" sz="1200" kern="100">
                          <a:effectLst/>
                        </a:rPr>
                        <a:t>k)</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X</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2409705173"/>
                  </a:ext>
                </a:extLst>
              </a:tr>
              <a:tr h="247443">
                <a:tc>
                  <a:txBody>
                    <a:bodyPr/>
                    <a:lstStyle/>
                    <a:p>
                      <a:pPr marL="0" marR="0" algn="ctr">
                        <a:lnSpc>
                          <a:spcPct val="107000"/>
                        </a:lnSpc>
                        <a:spcBef>
                          <a:spcPts val="0"/>
                        </a:spcBef>
                        <a:spcAft>
                          <a:spcPts val="0"/>
                        </a:spcAft>
                      </a:pPr>
                      <a:r>
                        <a:rPr lang="en-US" sz="1200" kern="100">
                          <a:effectLst/>
                        </a:rPr>
                        <a:t>l)</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549818906"/>
                  </a:ext>
                </a:extLst>
              </a:tr>
              <a:tr h="247443">
                <a:tc>
                  <a:txBody>
                    <a:bodyPr/>
                    <a:lstStyle/>
                    <a:p>
                      <a:pPr marL="0" marR="0" algn="ctr">
                        <a:lnSpc>
                          <a:spcPct val="107000"/>
                        </a:lnSpc>
                        <a:spcBef>
                          <a:spcPts val="0"/>
                        </a:spcBef>
                        <a:spcAft>
                          <a:spcPts val="0"/>
                        </a:spcAft>
                      </a:pPr>
                      <a:r>
                        <a:rPr lang="en-US" sz="1200" kern="100">
                          <a:effectLst/>
                        </a:rPr>
                        <a:t>m)</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559978832"/>
                  </a:ext>
                </a:extLst>
              </a:tr>
              <a:tr h="247443">
                <a:tc>
                  <a:txBody>
                    <a:bodyPr/>
                    <a:lstStyle/>
                    <a:p>
                      <a:pPr marL="0" marR="0" algn="ctr">
                        <a:lnSpc>
                          <a:spcPct val="107000"/>
                        </a:lnSpc>
                        <a:spcBef>
                          <a:spcPts val="0"/>
                        </a:spcBef>
                        <a:spcAft>
                          <a:spcPts val="0"/>
                        </a:spcAft>
                      </a:pPr>
                      <a:r>
                        <a:rPr lang="en-US" sz="1200" kern="100">
                          <a:effectLst/>
                        </a:rPr>
                        <a:t>n) i)</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1066450647"/>
                  </a:ext>
                </a:extLst>
              </a:tr>
              <a:tr h="258312">
                <a:tc>
                  <a:txBody>
                    <a:bodyPr/>
                    <a:lstStyle/>
                    <a:p>
                      <a:pPr marL="0" marR="0" algn="ctr">
                        <a:lnSpc>
                          <a:spcPct val="107000"/>
                        </a:lnSpc>
                        <a:spcBef>
                          <a:spcPts val="0"/>
                        </a:spcBef>
                        <a:spcAft>
                          <a:spcPts val="0"/>
                        </a:spcAft>
                      </a:pPr>
                      <a:r>
                        <a:rPr lang="en-US" sz="1200" kern="100">
                          <a:effectLst/>
                        </a:rPr>
                        <a:t>n) ii)</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X</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a:t>
                      </a:r>
                      <a:endParaRPr lang="en-US" sz="1200" kern="10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3109969508"/>
                  </a:ext>
                </a:extLst>
              </a:tr>
              <a:tr h="258344">
                <a:tc>
                  <a:txBody>
                    <a:bodyPr/>
                    <a:lstStyle/>
                    <a:p>
                      <a:pPr marL="0" marR="0" algn="ctr">
                        <a:lnSpc>
                          <a:spcPct val="107000"/>
                        </a:lnSpc>
                        <a:spcBef>
                          <a:spcPts val="0"/>
                        </a:spcBef>
                        <a:spcAft>
                          <a:spcPts val="0"/>
                        </a:spcAft>
                      </a:pPr>
                      <a:r>
                        <a:rPr lang="en-US" sz="1200" kern="100">
                          <a:effectLst/>
                        </a:rPr>
                        <a:t>n) iii)</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a:effectLst/>
                        </a:rPr>
                        <a:t>X</a:t>
                      </a:r>
                      <a:endParaRPr lang="en-US" sz="1200" kern="10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X</a:t>
                      </a:r>
                      <a:endParaRPr lang="en-US" sz="1200" kern="100" dirty="0">
                        <a:effectLst/>
                        <a:latin typeface="Aptos"/>
                        <a:ea typeface="Aptos"/>
                        <a:cs typeface="Arial" panose="020B0604020202020204" pitchFamily="34" charset="0"/>
                      </a:endParaRPr>
                    </a:p>
                  </a:txBody>
                  <a:tcPr marL="40108" marR="40108" marT="0" marB="0" anchor="ctr"/>
                </a:tc>
                <a:tc>
                  <a:txBody>
                    <a:bodyPr/>
                    <a:lstStyle/>
                    <a:p>
                      <a:pPr marL="0" marR="0" algn="ctr">
                        <a:lnSpc>
                          <a:spcPct val="107000"/>
                        </a:lnSpc>
                        <a:spcBef>
                          <a:spcPts val="0"/>
                        </a:spcBef>
                        <a:spcAft>
                          <a:spcPts val="0"/>
                        </a:spcAft>
                      </a:pPr>
                      <a:r>
                        <a:rPr lang="en-US" sz="1200" kern="100" dirty="0">
                          <a:effectLst/>
                        </a:rPr>
                        <a:t>✔</a:t>
                      </a:r>
                      <a:endParaRPr lang="en-US" sz="1200" kern="100" dirty="0">
                        <a:effectLst/>
                        <a:latin typeface="Aptos"/>
                        <a:ea typeface="Aptos"/>
                        <a:cs typeface="Arial" panose="020B0604020202020204" pitchFamily="34" charset="0"/>
                      </a:endParaRPr>
                    </a:p>
                  </a:txBody>
                  <a:tcPr marL="40108" marR="40108" marT="0" marB="0" anchor="ctr"/>
                </a:tc>
                <a:extLst>
                  <a:ext uri="{0D108BD9-81ED-4DB2-BD59-A6C34878D82A}">
                    <a16:rowId xmlns:a16="http://schemas.microsoft.com/office/drawing/2014/main" val="638582249"/>
                  </a:ext>
                </a:extLst>
              </a:tr>
            </a:tbl>
          </a:graphicData>
        </a:graphic>
      </p:graphicFrame>
      <p:pic>
        <p:nvPicPr>
          <p:cNvPr id="10" name="Picture 9">
            <a:extLst>
              <a:ext uri="{FF2B5EF4-FFF2-40B4-BE49-F238E27FC236}">
                <a16:creationId xmlns:a16="http://schemas.microsoft.com/office/drawing/2014/main" id="{6FE1D40B-A316-4D07-B1EF-F82430C0D6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0" r="99023">
                        <a14:foregroundMark x1="10547" y1="17188" x2="6543" y2="23438"/>
                        <a14:foregroundMark x1="6543" y1="23438" x2="6152" y2="30762"/>
                        <a14:foregroundMark x1="3792" y1="34149" x2="1660" y2="37207"/>
                        <a14:foregroundMark x1="6152" y1="30762" x2="4257" y2="33479"/>
                        <a14:foregroundMark x1="1660" y1="37207" x2="4004" y2="44238"/>
                        <a14:foregroundMark x1="4004" y1="44238" x2="3223" y2="51172"/>
                        <a14:foregroundMark x1="3223" y1="51172" x2="6152" y2="64941"/>
                        <a14:foregroundMark x1="4155" y1="78925" x2="4004" y2="79980"/>
                        <a14:foregroundMark x1="6152" y1="64941" x2="5184" y2="71716"/>
                        <a14:foregroundMark x1="3267" y1="81169" x2="977" y2="84863"/>
                        <a14:foregroundMark x1="4004" y1="79980" x2="3350" y2="81034"/>
                        <a14:foregroundMark x1="4492" y1="83008" x2="20996" y2="85352"/>
                        <a14:foregroundMark x1="20996" y1="85352" x2="27930" y2="84570"/>
                        <a14:foregroundMark x1="27930" y1="84570" x2="28027" y2="84570"/>
                        <a14:foregroundMark x1="53418" y1="84473" x2="60645" y2="85352"/>
                        <a14:foregroundMark x1="60645" y1="85352" x2="76660" y2="84473"/>
                        <a14:foregroundMark x1="76660" y1="84473" x2="77344" y2="84473"/>
                        <a14:foregroundMark x1="92480" y1="84375" x2="95678" y2="79772"/>
                        <a14:foregroundMark x1="94863" y1="79466" x2="99121" y2="84766"/>
                        <a14:foregroundMark x1="99121" y1="84766" x2="92578" y2="86426"/>
                        <a14:foregroundMark x1="0" y1="87012" x2="7813" y2="87109"/>
                        <a14:foregroundMark x1="7813" y1="87109" x2="22559" y2="86621"/>
                        <a14:foregroundMark x1="22559" y1="86621" x2="27734" y2="86816"/>
                        <a14:backgroundMark x1="4883" y1="71680" x2="4004" y2="78906"/>
                        <a14:backgroundMark x1="4004" y1="78906" x2="4395" y2="73242"/>
                        <a14:backgroundMark x1="98" y1="38379" x2="879" y2="39551"/>
                        <a14:backgroundMark x1="4688" y1="33984" x2="4688" y2="31543"/>
                        <a14:backgroundMark x1="4297" y1="33008" x2="4297" y2="33301"/>
                        <a14:backgroundMark x1="4688" y1="33496" x2="4492" y2="33008"/>
                        <a14:backgroundMark x1="4883" y1="32617" x2="4980" y2="32031"/>
                        <a14:backgroundMark x1="4980" y1="32031" x2="4980" y2="32129"/>
                        <a14:backgroundMark x1="4980" y1="32129" x2="5176" y2="32324"/>
                        <a14:backgroundMark x1="4492" y1="32422" x2="4883" y2="31934"/>
                        <a14:backgroundMark x1="977" y1="48633" x2="0" y2="48535"/>
                        <a14:backgroundMark x1="96680" y1="76758" x2="97070" y2="79102"/>
                        <a14:backgroundMark x1="97070" y1="79102" x2="95117" y2="78809"/>
                      </a14:backgroundRemoval>
                    </a14:imgEffect>
                  </a14:imgLayer>
                </a14:imgProps>
              </a:ext>
              <a:ext uri="{28A0092B-C50C-407E-A947-70E740481C1C}">
                <a14:useLocalDpi xmlns:a14="http://schemas.microsoft.com/office/drawing/2010/main" val="0"/>
              </a:ext>
            </a:extLst>
          </a:blip>
          <a:stretch>
            <a:fillRect/>
          </a:stretch>
        </p:blipFill>
        <p:spPr>
          <a:xfrm flipH="1">
            <a:off x="1214119" y="7569"/>
            <a:ext cx="1763298" cy="1763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47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93A1BA0-B042-A695-46DA-A5F359AB2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30628"/>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94CD0E-4485-2190-A964-1C26F28EF638}"/>
              </a:ext>
            </a:extLst>
          </p:cNvPr>
          <p:cNvSpPr>
            <a:spLocks noGrp="1"/>
          </p:cNvSpPr>
          <p:nvPr>
            <p:ph type="title"/>
          </p:nvPr>
        </p:nvSpPr>
        <p:spPr>
          <a:xfrm>
            <a:off x="2077376" y="986036"/>
            <a:ext cx="3435658" cy="1830159"/>
          </a:xfrm>
        </p:spPr>
        <p:txBody>
          <a:bodyPr vert="horz" lIns="91440" tIns="45720" rIns="91440" bIns="45720" rtlCol="0" anchor="b">
            <a:normAutofit fontScale="90000"/>
          </a:bodyPr>
          <a:lstStyle/>
          <a:p>
            <a:pPr algn="ctr"/>
            <a:r>
              <a:rPr lang="en-US" dirty="0">
                <a:solidFill>
                  <a:schemeClr val="bg1"/>
                </a:solidFill>
                <a:latin typeface="+mn-lt"/>
              </a:rPr>
              <a:t>Diagrams for proposed system</a:t>
            </a:r>
          </a:p>
        </p:txBody>
      </p:sp>
      <p:sp>
        <p:nvSpPr>
          <p:cNvPr id="9" name="Title 1">
            <a:extLst>
              <a:ext uri="{FF2B5EF4-FFF2-40B4-BE49-F238E27FC236}">
                <a16:creationId xmlns:a16="http://schemas.microsoft.com/office/drawing/2014/main" id="{E902845F-230D-C130-F3A5-1400356B08CD}"/>
              </a:ext>
            </a:extLst>
          </p:cNvPr>
          <p:cNvSpPr txBox="1">
            <a:spLocks/>
          </p:cNvSpPr>
          <p:nvPr/>
        </p:nvSpPr>
        <p:spPr>
          <a:xfrm>
            <a:off x="2625575" y="2691041"/>
            <a:ext cx="6138332" cy="18301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70000"/>
              </a:lnSpc>
              <a:buFont typeface="Wingdings" panose="05000000000000000000" pitchFamily="2" charset="2"/>
              <a:buChar char="q"/>
            </a:pPr>
            <a:r>
              <a:rPr lang="en-US" sz="2000" dirty="0">
                <a:solidFill>
                  <a:schemeClr val="bg1"/>
                </a:solidFill>
                <a:latin typeface="+mn-lt"/>
              </a:rPr>
              <a:t>Use case Diagram</a:t>
            </a:r>
          </a:p>
          <a:p>
            <a:pPr marL="571500" indent="-571500">
              <a:lnSpc>
                <a:spcPct val="170000"/>
              </a:lnSpc>
              <a:buFont typeface="Wingdings" panose="05000000000000000000" pitchFamily="2" charset="2"/>
              <a:buChar char="q"/>
            </a:pPr>
            <a:r>
              <a:rPr lang="en-US" sz="2000" dirty="0">
                <a:solidFill>
                  <a:schemeClr val="bg1"/>
                </a:solidFill>
                <a:latin typeface="+mn-lt"/>
              </a:rPr>
              <a:t>Er Diagram</a:t>
            </a:r>
          </a:p>
          <a:p>
            <a:pPr marL="571500" indent="-571500">
              <a:lnSpc>
                <a:spcPct val="170000"/>
              </a:lnSpc>
              <a:buFont typeface="Wingdings" panose="05000000000000000000" pitchFamily="2" charset="2"/>
              <a:buChar char="q"/>
            </a:pPr>
            <a:r>
              <a:rPr lang="en-US" sz="2000" dirty="0">
                <a:solidFill>
                  <a:schemeClr val="bg1"/>
                </a:solidFill>
                <a:latin typeface="+mn-lt"/>
              </a:rPr>
              <a:t>Class Diagram</a:t>
            </a:r>
          </a:p>
        </p:txBody>
      </p:sp>
    </p:spTree>
    <p:extLst>
      <p:ext uri="{BB962C8B-B14F-4D97-AF65-F5344CB8AC3E}">
        <p14:creationId xmlns:p14="http://schemas.microsoft.com/office/powerpoint/2010/main" val="131641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04587-1452-42AF-9DE1-FDAC7FF49F70}"/>
              </a:ext>
            </a:extLst>
          </p:cNvPr>
          <p:cNvSpPr>
            <a:spLocks noGrp="1"/>
          </p:cNvSpPr>
          <p:nvPr>
            <p:ph idx="1"/>
          </p:nvPr>
        </p:nvSpPr>
        <p:spPr>
          <a:xfrm>
            <a:off x="781050" y="539750"/>
            <a:ext cx="8239125" cy="812800"/>
          </a:xfrm>
        </p:spPr>
        <p:txBody>
          <a:bodyPr>
            <a:normAutofit/>
          </a:bodyPr>
          <a:lstStyle/>
          <a:p>
            <a:r>
              <a:rPr lang="en-US" sz="3200" u="sng" dirty="0">
                <a:latin typeface="Times New Roman" panose="02020603050405020304" pitchFamily="18" charset="0"/>
                <a:cs typeface="Times New Roman" panose="02020603050405020304" pitchFamily="18" charset="0"/>
              </a:rPr>
              <a:t>Usecase For Proposed System</a:t>
            </a:r>
          </a:p>
        </p:txBody>
      </p:sp>
      <p:pic>
        <p:nvPicPr>
          <p:cNvPr id="9" name="Picture 8">
            <a:extLst>
              <a:ext uri="{FF2B5EF4-FFF2-40B4-BE49-F238E27FC236}">
                <a16:creationId xmlns:a16="http://schemas.microsoft.com/office/drawing/2014/main" id="{7AE8FEB6-EC2A-4DF3-9237-FA48A0F31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627" y="946150"/>
            <a:ext cx="6738152" cy="5862302"/>
          </a:xfrm>
          <a:prstGeom prst="rect">
            <a:avLst/>
          </a:prstGeom>
        </p:spPr>
      </p:pic>
    </p:spTree>
    <p:extLst>
      <p:ext uri="{BB962C8B-B14F-4D97-AF65-F5344CB8AC3E}">
        <p14:creationId xmlns:p14="http://schemas.microsoft.com/office/powerpoint/2010/main" val="293933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6343-375A-45A4-9A1B-8E224B10E78A}"/>
              </a:ext>
            </a:extLst>
          </p:cNvPr>
          <p:cNvSpPr>
            <a:spLocks noGrp="1"/>
          </p:cNvSpPr>
          <p:nvPr>
            <p:ph type="title"/>
          </p:nvPr>
        </p:nvSpPr>
        <p:spPr>
          <a:xfrm>
            <a:off x="2714624" y="193676"/>
            <a:ext cx="6486525" cy="5969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ER- DIAGRAM</a:t>
            </a:r>
          </a:p>
        </p:txBody>
      </p:sp>
      <p:pic>
        <p:nvPicPr>
          <p:cNvPr id="5" name="Picture 4">
            <a:hlinkClick r:id="rId2" action="ppaction://hlinkfile"/>
            <a:extLst>
              <a:ext uri="{FF2B5EF4-FFF2-40B4-BE49-F238E27FC236}">
                <a16:creationId xmlns:a16="http://schemas.microsoft.com/office/drawing/2014/main" id="{90696D83-952A-44CC-B2FF-1D798E8F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505" y="891624"/>
            <a:ext cx="9722991" cy="5664535"/>
          </a:xfrm>
          <a:prstGeom prst="rect">
            <a:avLst/>
          </a:prstGeom>
        </p:spPr>
      </p:pic>
    </p:spTree>
    <p:extLst>
      <p:ext uri="{BB962C8B-B14F-4D97-AF65-F5344CB8AC3E}">
        <p14:creationId xmlns:p14="http://schemas.microsoft.com/office/powerpoint/2010/main" val="390832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uter flowchart&#10;&#10;Description automatically generated">
            <a:extLst>
              <a:ext uri="{FF2B5EF4-FFF2-40B4-BE49-F238E27FC236}">
                <a16:creationId xmlns:a16="http://schemas.microsoft.com/office/drawing/2014/main" id="{1B81C079-7D41-8169-2AF3-F39A42629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513" y="887767"/>
            <a:ext cx="10224443" cy="5866864"/>
          </a:xfrm>
          <a:prstGeom prst="rect">
            <a:avLst/>
          </a:prstGeom>
        </p:spPr>
      </p:pic>
      <p:sp>
        <p:nvSpPr>
          <p:cNvPr id="10" name="Title 1">
            <a:extLst>
              <a:ext uri="{FF2B5EF4-FFF2-40B4-BE49-F238E27FC236}">
                <a16:creationId xmlns:a16="http://schemas.microsoft.com/office/drawing/2014/main" id="{0ABF2A48-1230-D86B-3E87-4C7A145B4073}"/>
              </a:ext>
            </a:extLst>
          </p:cNvPr>
          <p:cNvSpPr>
            <a:spLocks noGrp="1"/>
          </p:cNvSpPr>
          <p:nvPr>
            <p:ph type="title"/>
          </p:nvPr>
        </p:nvSpPr>
        <p:spPr>
          <a:xfrm>
            <a:off x="2714624" y="193676"/>
            <a:ext cx="6486525" cy="5969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193249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CBBD5-7346-0B38-6F41-6C00995EE111}"/>
              </a:ext>
            </a:extLst>
          </p:cNvPr>
          <p:cNvSpPr>
            <a:spLocks noGrp="1"/>
          </p:cNvSpPr>
          <p:nvPr>
            <p:ph sz="half" idx="1"/>
          </p:nvPr>
        </p:nvSpPr>
        <p:spPr>
          <a:xfrm>
            <a:off x="914400" y="1342546"/>
            <a:ext cx="5181600" cy="4351338"/>
          </a:xfrm>
        </p:spPr>
        <p:txBody>
          <a:bodyPr>
            <a:normAutofit fontScale="70000" lnSpcReduction="20000"/>
          </a:bodyPr>
          <a:lstStyle/>
          <a:p>
            <a:pPr marL="514350" indent="-514350">
              <a:buFont typeface="+mj-lt"/>
              <a:buAutoNum type="arabicPeriod"/>
            </a:pPr>
            <a:r>
              <a:rPr lang="en-US" dirty="0"/>
              <a:t>Display wall </a:t>
            </a:r>
          </a:p>
          <a:p>
            <a:pPr marL="514350" indent="-514350">
              <a:buFont typeface="+mj-lt"/>
              <a:buAutoNum type="arabicPeriod"/>
            </a:pPr>
            <a:r>
              <a:rPr lang="en-US" dirty="0"/>
              <a:t>Register &amp; Login</a:t>
            </a:r>
          </a:p>
          <a:p>
            <a:pPr marL="514350" indent="-514350">
              <a:buFont typeface="+mj-lt"/>
              <a:buAutoNum type="arabicPeriod"/>
            </a:pPr>
            <a:r>
              <a:rPr lang="en-US" dirty="0"/>
              <a:t>List Request Agricultural product and    Item</a:t>
            </a:r>
          </a:p>
          <a:p>
            <a:pPr marL="514350" indent="-514350">
              <a:buFont typeface="+mj-lt"/>
              <a:buAutoNum type="arabicPeriod"/>
            </a:pPr>
            <a:r>
              <a:rPr lang="en-US" dirty="0"/>
              <a:t>List Seller Agricultural Products and Items</a:t>
            </a:r>
          </a:p>
          <a:p>
            <a:pPr marL="514350" indent="-514350">
              <a:buFont typeface="+mj-lt"/>
              <a:buAutoNum type="arabicPeriod"/>
            </a:pPr>
            <a:r>
              <a:rPr lang="en-US" dirty="0"/>
              <a:t>Selling Request Handling</a:t>
            </a:r>
          </a:p>
          <a:p>
            <a:pPr marL="514350" indent="-514350">
              <a:buFont typeface="+mj-lt"/>
              <a:buAutoNum type="arabicPeriod"/>
            </a:pPr>
            <a:r>
              <a:rPr lang="en-US" dirty="0"/>
              <a:t>Buying Request Handling</a:t>
            </a:r>
          </a:p>
          <a:p>
            <a:pPr marL="514350" indent="-514350">
              <a:buFont typeface="+mj-lt"/>
              <a:buAutoNum type="arabicPeriod"/>
            </a:pPr>
            <a:r>
              <a:rPr lang="en-US" dirty="0"/>
              <a:t>Define Retail Price</a:t>
            </a:r>
          </a:p>
          <a:p>
            <a:pPr marL="514350" indent="-514350">
              <a:buFont typeface="+mj-lt"/>
              <a:buAutoNum type="arabicPeriod"/>
            </a:pPr>
            <a:r>
              <a:rPr lang="en-US" dirty="0"/>
              <a:t>Payment state and method Handling</a:t>
            </a:r>
          </a:p>
          <a:p>
            <a:pPr marL="514350" indent="-514350">
              <a:buFont typeface="+mj-lt"/>
              <a:buAutoNum type="arabicPeriod"/>
            </a:pPr>
            <a:r>
              <a:rPr lang="en-US" dirty="0"/>
              <a:t>Delivery State Update</a:t>
            </a:r>
          </a:p>
          <a:p>
            <a:pPr marL="514350" indent="-514350">
              <a:buFont typeface="+mj-lt"/>
              <a:buAutoNum type="arabicPeriod"/>
            </a:pPr>
            <a:r>
              <a:rPr lang="en-US" dirty="0"/>
              <a:t>Item Price report	</a:t>
            </a:r>
          </a:p>
          <a:p>
            <a:pPr marL="514350" indent="-514350">
              <a:buFont typeface="+mj-lt"/>
              <a:buAutoNum type="arabicPeriod"/>
            </a:pPr>
            <a:r>
              <a:rPr lang="en-US" dirty="0"/>
              <a:t>Selling Item report</a:t>
            </a:r>
          </a:p>
          <a:p>
            <a:pPr marL="514350" indent="-514350">
              <a:buFont typeface="+mj-lt"/>
              <a:buAutoNum type="arabicPeriod"/>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B5ED2177-8C5A-D6D7-7289-671739596840}"/>
              </a:ext>
            </a:extLst>
          </p:cNvPr>
          <p:cNvSpPr>
            <a:spLocks noGrp="1"/>
          </p:cNvSpPr>
          <p:nvPr>
            <p:ph sz="half" idx="2"/>
          </p:nvPr>
        </p:nvSpPr>
        <p:spPr>
          <a:xfrm>
            <a:off x="6096000" y="1253331"/>
            <a:ext cx="5181600" cy="4351338"/>
          </a:xfrm>
        </p:spPr>
        <p:txBody>
          <a:bodyPr>
            <a:normAutofit fontScale="70000" lnSpcReduction="20000"/>
          </a:bodyPr>
          <a:lstStyle/>
          <a:p>
            <a:pPr marL="514350" indent="-514350">
              <a:buFont typeface="+mj-lt"/>
              <a:buAutoNum type="arabicPeriod"/>
            </a:pPr>
            <a:r>
              <a:rPr lang="en-US" dirty="0"/>
              <a:t>Listing Peripheral Items</a:t>
            </a:r>
          </a:p>
          <a:p>
            <a:pPr marL="514350" indent="-514350">
              <a:buFont typeface="+mj-lt"/>
              <a:buAutoNum type="arabicPeriod"/>
            </a:pPr>
            <a:r>
              <a:rPr lang="en-US" dirty="0"/>
              <a:t>Adding Instructions &amp; Guidelines</a:t>
            </a:r>
          </a:p>
          <a:p>
            <a:pPr marL="514350" indent="-514350">
              <a:buAutoNum type="arabicPeriod" startAt="3"/>
            </a:pPr>
            <a:r>
              <a:rPr lang="en-US" dirty="0"/>
              <a:t>Server side handling of the User settings</a:t>
            </a:r>
          </a:p>
          <a:p>
            <a:pPr marL="514350" indent="-514350">
              <a:buAutoNum type="arabicPeriod" startAt="3"/>
            </a:pPr>
            <a:r>
              <a:rPr lang="en-US" dirty="0"/>
              <a:t>User Authentications and Authorizations</a:t>
            </a:r>
          </a:p>
        </p:txBody>
      </p:sp>
      <p:sp>
        <p:nvSpPr>
          <p:cNvPr id="5" name="TextBox 4">
            <a:extLst>
              <a:ext uri="{FF2B5EF4-FFF2-40B4-BE49-F238E27FC236}">
                <a16:creationId xmlns:a16="http://schemas.microsoft.com/office/drawing/2014/main" id="{B82441D6-C061-741D-2C71-E4952A2E7FFA}"/>
              </a:ext>
            </a:extLst>
          </p:cNvPr>
          <p:cNvSpPr txBox="1"/>
          <p:nvPr/>
        </p:nvSpPr>
        <p:spPr>
          <a:xfrm>
            <a:off x="2103408" y="418214"/>
            <a:ext cx="294160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Developed Features</a:t>
            </a:r>
          </a:p>
        </p:txBody>
      </p:sp>
      <p:sp>
        <p:nvSpPr>
          <p:cNvPr id="6" name="TextBox 5">
            <a:extLst>
              <a:ext uri="{FF2B5EF4-FFF2-40B4-BE49-F238E27FC236}">
                <a16:creationId xmlns:a16="http://schemas.microsoft.com/office/drawing/2014/main" id="{A4412A89-AC7F-74B6-4D7C-68D02A5D13AD}"/>
              </a:ext>
            </a:extLst>
          </p:cNvPr>
          <p:cNvSpPr txBox="1"/>
          <p:nvPr/>
        </p:nvSpPr>
        <p:spPr>
          <a:xfrm>
            <a:off x="7146985" y="431956"/>
            <a:ext cx="294160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Feather Development</a:t>
            </a:r>
          </a:p>
        </p:txBody>
      </p:sp>
    </p:spTree>
    <p:extLst>
      <p:ext uri="{BB962C8B-B14F-4D97-AF65-F5344CB8AC3E}">
        <p14:creationId xmlns:p14="http://schemas.microsoft.com/office/powerpoint/2010/main" val="355930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48ECD-5BF7-4C9E-B253-0DF3BF3B310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2828925" y="542925"/>
            <a:ext cx="6038850" cy="6038850"/>
          </a:xfrm>
          <a:prstGeom prst="rect">
            <a:avLst/>
          </a:prstGeom>
          <a:ln>
            <a:noFill/>
          </a:ln>
          <a:effectLst>
            <a:softEdge rad="112500"/>
          </a:effectLst>
        </p:spPr>
      </p:pic>
    </p:spTree>
    <p:extLst>
      <p:ext uri="{BB962C8B-B14F-4D97-AF65-F5344CB8AC3E}">
        <p14:creationId xmlns:p14="http://schemas.microsoft.com/office/powerpoint/2010/main" val="377526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t with a white screen surrounded by vegetables&#10;&#10;Description automatically generated">
            <a:extLst>
              <a:ext uri="{FF2B5EF4-FFF2-40B4-BE49-F238E27FC236}">
                <a16:creationId xmlns:a16="http://schemas.microsoft.com/office/drawing/2014/main" id="{C296ABB3-0F15-84BF-1D45-FC0A5A37C6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6" b="89984" l="566" r="99887">
                        <a14:foregroundMark x1="87839" y1="23384" x2="94400" y2="23990"/>
                        <a14:foregroundMark x1="94400" y1="23990" x2="88518" y2="27423"/>
                        <a14:foregroundMark x1="88518" y1="27423" x2="86029" y2="21931"/>
                        <a14:foregroundMark x1="86029" y1="21931" x2="92817" y2="20921"/>
                        <a14:foregroundMark x1="99604" y1="31785" x2="88688" y2="31866"/>
                        <a14:foregroundMark x1="88688" y1="31866" x2="95984" y2="33239"/>
                        <a14:foregroundMark x1="95984" y1="33239" x2="96946" y2="33199"/>
                        <a14:foregroundMark x1="99265" y1="47940" x2="95814" y2="53110"/>
                        <a14:foregroundMark x1="95814" y1="53110" x2="99887" y2="56624"/>
                        <a14:foregroundMark x1="98756" y1="63570" x2="93552" y2="67811"/>
                        <a14:foregroundMark x1="84672" y1="68376" x2="90328" y2="73425"/>
                        <a14:foregroundMark x1="90328" y1="73425" x2="90498" y2="73506"/>
                        <a14:foregroundMark x1="99491" y1="72981" x2="95984" y2="81099"/>
                        <a14:foregroundMark x1="11312" y1="70719" x2="3959" y2="74717"/>
                        <a14:foregroundMark x1="3959" y1="74717" x2="3733" y2="81543"/>
                        <a14:foregroundMark x1="19174" y1="21002" x2="14989" y2="21648"/>
                        <a14:foregroundMark x1="32183" y1="20315" x2="23869" y2="20759"/>
                        <a14:foregroundMark x1="32070" y1="19588" x2="23643" y2="19184"/>
                        <a14:foregroundMark x1="23643" y1="19184" x2="22681" y2="25323"/>
                        <a14:foregroundMark x1="22681" y1="25323" x2="30373" y2="26616"/>
                        <a14:foregroundMark x1="30373" y1="26616" x2="33201" y2="21729"/>
                        <a14:foregroundMark x1="33201" y1="21729" x2="31957" y2="18659"/>
                        <a14:foregroundMark x1="14084" y1="40792" x2="2093" y2="22779"/>
                        <a14:foregroundMark x1="2093" y1="22779" x2="566" y2="22456"/>
                      </a14:backgroundRemoval>
                    </a14:imgEffect>
                  </a14:imgLayer>
                </a14:imgProps>
              </a:ext>
              <a:ext uri="{28A0092B-C50C-407E-A947-70E740481C1C}">
                <a14:useLocalDpi xmlns:a14="http://schemas.microsoft.com/office/drawing/2010/main" val="0"/>
              </a:ext>
            </a:extLst>
          </a:blip>
          <a:srcRect l="5096" r="963" b="40362"/>
          <a:stretch/>
        </p:blipFill>
        <p:spPr>
          <a:xfrm rot="16200000">
            <a:off x="5779657" y="381000"/>
            <a:ext cx="6858000" cy="6096000"/>
          </a:xfrm>
          <a:prstGeom prst="rect">
            <a:avLst/>
          </a:prstGeom>
        </p:spPr>
      </p:pic>
      <p:sp>
        <p:nvSpPr>
          <p:cNvPr id="6" name="Content Placeholder 5">
            <a:extLst>
              <a:ext uri="{FF2B5EF4-FFF2-40B4-BE49-F238E27FC236}">
                <a16:creationId xmlns:a16="http://schemas.microsoft.com/office/drawing/2014/main" id="{4C745005-EED7-4AE9-BE37-38136AC254A8}"/>
              </a:ext>
            </a:extLst>
          </p:cNvPr>
          <p:cNvSpPr>
            <a:spLocks noGrp="1"/>
          </p:cNvSpPr>
          <p:nvPr>
            <p:ph idx="1"/>
          </p:nvPr>
        </p:nvSpPr>
        <p:spPr>
          <a:xfrm>
            <a:off x="1555956" y="1602658"/>
            <a:ext cx="5245599" cy="4861638"/>
          </a:xfrm>
        </p:spPr>
        <p:txBody>
          <a:bodyPr>
            <a:normAutofit/>
          </a:bodyPr>
          <a:lstStyle/>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INTRODUCTION</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PROBLEM</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AIM</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OBJECTIVES</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METHODOLOGIES</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PROPOSED APPROACH</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LITERATURE REVIEW</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USECASE</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ER-DIAGRAM</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CLASS DIAGRAM</a:t>
            </a:r>
          </a:p>
          <a:p>
            <a:pPr>
              <a:buClr>
                <a:schemeClr val="accent6">
                  <a:lumMod val="40000"/>
                  <a:lumOff val="60000"/>
                </a:schemeClr>
              </a:buClr>
              <a:buFont typeface="Wingdings" panose="05000000000000000000" pitchFamily="2" charset="2"/>
              <a:buChar char="v"/>
            </a:pPr>
            <a:r>
              <a:rPr lang="en-US" sz="2200" dirty="0">
                <a:cs typeface="Times New Roman" panose="02020603050405020304" pitchFamily="18" charset="0"/>
              </a:rPr>
              <a:t>TIME SCHEDULE</a:t>
            </a:r>
          </a:p>
          <a:p>
            <a:endParaRPr lang="en-US" dirty="0"/>
          </a:p>
          <a:p>
            <a:endParaRPr lang="en-US" dirty="0"/>
          </a:p>
          <a:p>
            <a:endParaRPr lang="en-US" dirty="0"/>
          </a:p>
        </p:txBody>
      </p:sp>
      <p:sp>
        <p:nvSpPr>
          <p:cNvPr id="2" name="Title 1">
            <a:extLst>
              <a:ext uri="{FF2B5EF4-FFF2-40B4-BE49-F238E27FC236}">
                <a16:creationId xmlns:a16="http://schemas.microsoft.com/office/drawing/2014/main" id="{215F460D-9F0C-4CF4-8F82-9B2442DE1252}"/>
              </a:ext>
            </a:extLst>
          </p:cNvPr>
          <p:cNvSpPr>
            <a:spLocks noGrp="1"/>
          </p:cNvSpPr>
          <p:nvPr>
            <p:ph type="title"/>
          </p:nvPr>
        </p:nvSpPr>
        <p:spPr>
          <a:xfrm>
            <a:off x="120444" y="393704"/>
            <a:ext cx="10515600" cy="1325563"/>
          </a:xfrm>
        </p:spPr>
        <p:txBody>
          <a:bodyPr/>
          <a:lstStyle/>
          <a:p>
            <a:pPr algn="ctr"/>
            <a:r>
              <a:rPr lang="en-US" b="1" dirty="0">
                <a:latin typeface="+mn-lt"/>
                <a:cs typeface="Times New Roman" panose="02020603050405020304" pitchFamily="18" charset="0"/>
              </a:rPr>
              <a:t>CONTENT</a:t>
            </a:r>
          </a:p>
        </p:txBody>
      </p:sp>
      <p:sp>
        <p:nvSpPr>
          <p:cNvPr id="5" name="Title 1">
            <a:extLst>
              <a:ext uri="{FF2B5EF4-FFF2-40B4-BE49-F238E27FC236}">
                <a16:creationId xmlns:a16="http://schemas.microsoft.com/office/drawing/2014/main" id="{A526DE03-58E8-F73E-DE2B-202AAD05614E}"/>
              </a:ext>
            </a:extLst>
          </p:cNvPr>
          <p:cNvSpPr txBox="1">
            <a:spLocks/>
          </p:cNvSpPr>
          <p:nvPr/>
        </p:nvSpPr>
        <p:spPr>
          <a:xfrm>
            <a:off x="9714587" y="2574133"/>
            <a:ext cx="8079708" cy="17097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2D050"/>
                </a:solidFill>
                <a:latin typeface="Poppins" panose="00000500000000000000" pitchFamily="2" charset="0"/>
                <a:cs typeface="Poppins" panose="00000500000000000000" pitchFamily="2" charset="0"/>
              </a:rPr>
              <a:t>ECONOMIC</a:t>
            </a:r>
            <a:br>
              <a:rPr lang="en-US" sz="2800" b="1" dirty="0">
                <a:solidFill>
                  <a:srgbClr val="92D050"/>
                </a:solidFill>
                <a:latin typeface="Poppins" panose="00000500000000000000" pitchFamily="2" charset="0"/>
                <a:cs typeface="Poppins" panose="00000500000000000000" pitchFamily="2" charset="0"/>
              </a:rPr>
            </a:br>
            <a:r>
              <a:rPr lang="en-US" sz="2800" b="1" dirty="0">
                <a:solidFill>
                  <a:srgbClr val="92D050"/>
                </a:solidFill>
                <a:latin typeface="Poppins" panose="00000500000000000000" pitchFamily="2" charset="0"/>
                <a:cs typeface="Poppins" panose="00000500000000000000" pitchFamily="2" charset="0"/>
              </a:rPr>
              <a:t>FOOD     </a:t>
            </a:r>
            <a:br>
              <a:rPr lang="en-US" sz="2800" b="1" dirty="0">
                <a:solidFill>
                  <a:srgbClr val="92D050"/>
                </a:solidFill>
                <a:latin typeface="Poppins" panose="00000500000000000000" pitchFamily="2" charset="0"/>
                <a:cs typeface="Poppins" panose="00000500000000000000" pitchFamily="2" charset="0"/>
              </a:rPr>
            </a:br>
            <a:r>
              <a:rPr lang="en-US" sz="2800" b="1" dirty="0">
                <a:solidFill>
                  <a:srgbClr val="92D050"/>
                </a:solidFill>
                <a:latin typeface="Poppins" panose="00000500000000000000" pitchFamily="2" charset="0"/>
                <a:cs typeface="Poppins" panose="00000500000000000000" pitchFamily="2" charset="0"/>
              </a:rPr>
              <a:t>EXCHANGER</a:t>
            </a:r>
          </a:p>
        </p:txBody>
      </p:sp>
    </p:spTree>
    <p:extLst>
      <p:ext uri="{BB962C8B-B14F-4D97-AF65-F5344CB8AC3E}">
        <p14:creationId xmlns:p14="http://schemas.microsoft.com/office/powerpoint/2010/main" val="180924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strawberries falling&#10;&#10;Description automatically generated">
            <a:extLst>
              <a:ext uri="{FF2B5EF4-FFF2-40B4-BE49-F238E27FC236}">
                <a16:creationId xmlns:a16="http://schemas.microsoft.com/office/drawing/2014/main" id="{FDAE4CD4-42D1-77F8-EA43-9946453AD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275" y="423462"/>
            <a:ext cx="3514725" cy="3514725"/>
          </a:xfrm>
          <a:prstGeom prst="rect">
            <a:avLst/>
          </a:prstGeom>
        </p:spPr>
      </p:pic>
      <p:sp>
        <p:nvSpPr>
          <p:cNvPr id="3" name="Content Placeholder 2">
            <a:extLst>
              <a:ext uri="{FF2B5EF4-FFF2-40B4-BE49-F238E27FC236}">
                <a16:creationId xmlns:a16="http://schemas.microsoft.com/office/drawing/2014/main" id="{3B42D359-29BB-4741-99DE-CF292A6F95EC}"/>
              </a:ext>
            </a:extLst>
          </p:cNvPr>
          <p:cNvSpPr>
            <a:spLocks noGrp="1"/>
          </p:cNvSpPr>
          <p:nvPr>
            <p:ph idx="1"/>
          </p:nvPr>
        </p:nvSpPr>
        <p:spPr>
          <a:xfrm>
            <a:off x="525817" y="1935764"/>
            <a:ext cx="8408633" cy="889000"/>
          </a:xfrm>
        </p:spPr>
        <p:txBody>
          <a:bodyPr>
            <a:normAutofit/>
          </a:bodyPr>
          <a:lstStyle/>
          <a:p>
            <a:r>
              <a:rPr lang="en-US" sz="2400" dirty="0">
                <a:cs typeface="Times New Roman" panose="02020603050405020304" pitchFamily="18" charset="0"/>
              </a:rPr>
              <a:t>Agriculture is a vital industry worldwide, essential for food safety and economic stability.</a:t>
            </a:r>
            <a:endParaRPr lang="en-US" sz="2400" dirty="0"/>
          </a:p>
        </p:txBody>
      </p:sp>
      <p:graphicFrame>
        <p:nvGraphicFramePr>
          <p:cNvPr id="4" name="Diagram 3">
            <a:extLst>
              <a:ext uri="{FF2B5EF4-FFF2-40B4-BE49-F238E27FC236}">
                <a16:creationId xmlns:a16="http://schemas.microsoft.com/office/drawing/2014/main" id="{D99C7B80-5C36-4062-98E1-F553E9D68B74}"/>
              </a:ext>
            </a:extLst>
          </p:cNvPr>
          <p:cNvGraphicFramePr/>
          <p:nvPr>
            <p:extLst>
              <p:ext uri="{D42A27DB-BD31-4B8C-83A1-F6EECF244321}">
                <p14:modId xmlns:p14="http://schemas.microsoft.com/office/powerpoint/2010/main" val="2733423925"/>
              </p:ext>
            </p:extLst>
          </p:nvPr>
        </p:nvGraphicFramePr>
        <p:xfrm>
          <a:off x="198545" y="3721388"/>
          <a:ext cx="11532094" cy="2574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8B82769-C4F9-4A1E-8215-18E103B7D0DB}"/>
              </a:ext>
            </a:extLst>
          </p:cNvPr>
          <p:cNvSpPr/>
          <p:nvPr/>
        </p:nvSpPr>
        <p:spPr>
          <a:xfrm>
            <a:off x="525817" y="3949683"/>
            <a:ext cx="9310687" cy="461665"/>
          </a:xfrm>
          <a:prstGeom prst="rect">
            <a:avLst/>
          </a:prstGeom>
        </p:spPr>
        <p:txBody>
          <a:bodyPr wrap="square">
            <a:spAutoFit/>
          </a:bodyPr>
          <a:lstStyle/>
          <a:p>
            <a:r>
              <a:rPr lang="en-US" sz="2400" b="1" dirty="0">
                <a:effectLst/>
                <a:latin typeface="+mj-lt"/>
                <a:cs typeface="Times New Roman" panose="02020603050405020304" pitchFamily="18" charset="0"/>
              </a:rPr>
              <a:t>Here’s a typical flow of fruits and vegetables from farm to consumer</a:t>
            </a:r>
            <a:r>
              <a:rPr lang="en-US" sz="2000" b="1" dirty="0">
                <a:effectLst/>
                <a:latin typeface="+mj-lt"/>
                <a:cs typeface="Times New Roman" panose="02020603050405020304" pitchFamily="18" charset="0"/>
              </a:rPr>
              <a:t>: </a:t>
            </a:r>
          </a:p>
        </p:txBody>
      </p:sp>
      <p:sp>
        <p:nvSpPr>
          <p:cNvPr id="7" name="Rectangle 6">
            <a:extLst>
              <a:ext uri="{FF2B5EF4-FFF2-40B4-BE49-F238E27FC236}">
                <a16:creationId xmlns:a16="http://schemas.microsoft.com/office/drawing/2014/main" id="{E46748B0-90D6-4FBD-B371-44A181A8BA9D}"/>
              </a:ext>
            </a:extLst>
          </p:cNvPr>
          <p:cNvSpPr/>
          <p:nvPr/>
        </p:nvSpPr>
        <p:spPr>
          <a:xfrm>
            <a:off x="3775412" y="562088"/>
            <a:ext cx="3888052" cy="769441"/>
          </a:xfrm>
          <a:prstGeom prst="rect">
            <a:avLst/>
          </a:prstGeom>
        </p:spPr>
        <p:txBody>
          <a:bodyPr wrap="none">
            <a:spAutoFit/>
          </a:bodyPr>
          <a:lstStyle/>
          <a:p>
            <a:r>
              <a:rPr lang="en-US" sz="4400" b="1" dirty="0">
                <a:solidFill>
                  <a:schemeClr val="tx1">
                    <a:lumMod val="95000"/>
                    <a:lumOff val="5000"/>
                  </a:schemeClr>
                </a:solidFill>
                <a:cs typeface="Times New Roman" panose="02020603050405020304" pitchFamily="18" charset="0"/>
              </a:rPr>
              <a:t>INTRODUCTION</a:t>
            </a:r>
          </a:p>
        </p:txBody>
      </p:sp>
    </p:spTree>
    <p:extLst>
      <p:ext uri="{BB962C8B-B14F-4D97-AF65-F5344CB8AC3E}">
        <p14:creationId xmlns:p14="http://schemas.microsoft.com/office/powerpoint/2010/main" val="80116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7B28-0DEC-45A1-B4B7-74CB9EB3647C}"/>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PROBLEM</a:t>
            </a:r>
          </a:p>
        </p:txBody>
      </p:sp>
      <p:pic>
        <p:nvPicPr>
          <p:cNvPr id="5" name="Picture 4">
            <a:extLst>
              <a:ext uri="{FF2B5EF4-FFF2-40B4-BE49-F238E27FC236}">
                <a16:creationId xmlns:a16="http://schemas.microsoft.com/office/drawing/2014/main" id="{37C1FE27-6765-472C-A50B-BCCA53AE33BA}"/>
              </a:ext>
            </a:extLst>
          </p:cNvPr>
          <p:cNvPicPr>
            <a:picLocks noChangeAspect="1"/>
          </p:cNvPicPr>
          <p:nvPr/>
        </p:nvPicPr>
        <p:blipFill rotWithShape="1">
          <a:blip r:embed="rId2"/>
          <a:srcRect l="12500" t="5495" r="15396"/>
          <a:stretch/>
        </p:blipFill>
        <p:spPr>
          <a:xfrm>
            <a:off x="7686675" y="2248629"/>
            <a:ext cx="4505325" cy="4428822"/>
          </a:xfrm>
          <a:prstGeom prst="rect">
            <a:avLst/>
          </a:prstGeom>
          <a:ln>
            <a:noFill/>
          </a:ln>
          <a:effectLst>
            <a:softEdge rad="112500"/>
          </a:effectLst>
        </p:spPr>
      </p:pic>
      <p:sp>
        <p:nvSpPr>
          <p:cNvPr id="4" name="Rectangle 2">
            <a:extLst>
              <a:ext uri="{FF2B5EF4-FFF2-40B4-BE49-F238E27FC236}">
                <a16:creationId xmlns:a16="http://schemas.microsoft.com/office/drawing/2014/main" id="{C0ED7534-FA9D-4B3A-AFD7-CE773F9EDF59}"/>
              </a:ext>
            </a:extLst>
          </p:cNvPr>
          <p:cNvSpPr>
            <a:spLocks noGrp="1" noChangeArrowheads="1"/>
          </p:cNvSpPr>
          <p:nvPr>
            <p:ph idx="1"/>
          </p:nvPr>
        </p:nvSpPr>
        <p:spPr bwMode="auto">
          <a:xfrm>
            <a:off x="685967" y="1443840"/>
            <a:ext cx="825800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a:p>
            <a:pPr eaLnBrk="0" fontAlgn="base" hangingPunct="0">
              <a:lnSpc>
                <a:spcPct val="100000"/>
              </a:lnSpc>
              <a:spcBef>
                <a:spcPct val="0"/>
              </a:spcBef>
              <a:spcAft>
                <a:spcPct val="0"/>
              </a:spcAft>
              <a:buFont typeface="Wingdings" panose="05000000000000000000" pitchFamily="2" charset="2"/>
              <a:buChar char="§"/>
            </a:pP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 </a:t>
            </a:r>
            <a:r>
              <a:rPr kumimoji="0" lang="en-US" altLang="en-US" sz="2400" b="1" i="0" u="none" strike="noStrike" cap="none" normalizeH="0" baseline="0" dirty="0">
                <a:ln>
                  <a:noFill/>
                </a:ln>
                <a:solidFill>
                  <a:srgbClr val="FF0000"/>
                </a:solidFill>
                <a:effectLst/>
                <a:latin typeface="+mj-lt"/>
                <a:cs typeface="Times New Roman" panose="02020603050405020304" pitchFamily="18" charset="0"/>
              </a:rPr>
              <a:t>High</a:t>
            </a:r>
            <a:r>
              <a:rPr kumimoji="0" lang="en-US" altLang="en-US" sz="2400" i="0" u="none" strike="noStrike" cap="none" normalizeH="0" baseline="0" dirty="0">
                <a:ln>
                  <a:noFill/>
                </a:ln>
                <a:solidFill>
                  <a:schemeClr val="tx1"/>
                </a:solidFill>
                <a:effectLst/>
                <a:latin typeface="+mj-lt"/>
                <a:cs typeface="Times New Roman" panose="02020603050405020304" pitchFamily="18" charset="0"/>
              </a:rPr>
              <a:t> retail </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prices and </a:t>
            </a:r>
            <a:r>
              <a:rPr kumimoji="0" lang="en-US" altLang="en-US" sz="2400" b="1" i="0" u="none" strike="noStrike" cap="none" normalizeH="0" baseline="0" dirty="0">
                <a:ln>
                  <a:noFill/>
                </a:ln>
                <a:solidFill>
                  <a:srgbClr val="FF0000"/>
                </a:solidFill>
                <a:effectLst/>
                <a:latin typeface="+mj-lt"/>
                <a:cs typeface="Times New Roman" panose="02020603050405020304" pitchFamily="18" charset="0"/>
              </a:rPr>
              <a:t>low</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 farmer profits due to </a:t>
            </a:r>
            <a:r>
              <a:rPr kumimoji="0" lang="en-US" altLang="en-US" sz="2400" b="1" i="0" u="none" strike="noStrike" cap="none" normalizeH="0" baseline="0" dirty="0">
                <a:ln>
                  <a:noFill/>
                </a:ln>
                <a:solidFill>
                  <a:srgbClr val="FF0000"/>
                </a:solidFill>
                <a:effectLst/>
                <a:latin typeface="+mj-lt"/>
                <a:cs typeface="Times New Roman" panose="02020603050405020304" pitchFamily="18" charset="0"/>
              </a:rPr>
              <a:t>multiple</a:t>
            </a:r>
            <a:r>
              <a:rPr kumimoji="0" lang="en-US" altLang="en-US" sz="2400" b="0" i="0" u="none" strike="noStrike" cap="none" normalizeH="0" baseline="0" dirty="0">
                <a:ln>
                  <a:noFill/>
                </a:ln>
                <a:solidFill>
                  <a:srgbClr val="2ECE3D"/>
                </a:solidFill>
                <a:effectLst/>
                <a:latin typeface="+mj-lt"/>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intermediaries</a:t>
            </a:r>
          </a:p>
          <a:p>
            <a:pPr eaLnBrk="0" fontAlgn="base" hangingPunct="0">
              <a:lnSpc>
                <a:spcPct val="100000"/>
              </a:lnSpc>
              <a:spcBef>
                <a:spcPct val="0"/>
              </a:spcBef>
              <a:spcAft>
                <a:spcPct val="0"/>
              </a:spcAft>
              <a:buFont typeface="Wingdings" panose="05000000000000000000" pitchFamily="2" charset="2"/>
              <a:buChar char="§"/>
            </a:pPr>
            <a:endParaRPr kumimoji="0" lang="en-US" altLang="en-US" sz="2400" b="0" i="0" u="none" strike="noStrike" cap="none" normalizeH="0" baseline="0" dirty="0">
              <a:ln>
                <a:noFill/>
              </a:ln>
              <a:solidFill>
                <a:schemeClr val="tx1"/>
              </a:solidFill>
              <a:effectLst/>
              <a:latin typeface="+mj-lt"/>
              <a:cs typeface="Times New Roman" panose="02020603050405020304" pitchFamily="18" charset="0"/>
            </a:endParaRPr>
          </a:p>
          <a:p>
            <a:pPr eaLnBrk="0" fontAlgn="base" hangingPunct="0">
              <a:lnSpc>
                <a:spcPct val="100000"/>
              </a:lnSpc>
              <a:spcBef>
                <a:spcPct val="0"/>
              </a:spcBef>
              <a:spcAft>
                <a:spcPct val="0"/>
              </a:spcAft>
              <a:buFont typeface="Wingdings" panose="05000000000000000000" pitchFamily="2" charset="2"/>
              <a:buChar char="§"/>
            </a:pPr>
            <a:r>
              <a:rPr kumimoji="0" lang="en-US" altLang="en-US" sz="2400" b="1" i="0" u="none" strike="noStrike" cap="none" normalizeH="0" baseline="0" dirty="0">
                <a:ln>
                  <a:noFill/>
                </a:ln>
                <a:effectLst/>
                <a:latin typeface="+mj-lt"/>
                <a:cs typeface="Times New Roman" panose="02020603050405020304" pitchFamily="18" charset="0"/>
              </a:rPr>
              <a:t> </a:t>
            </a:r>
            <a:r>
              <a:rPr kumimoji="0" lang="en-US" altLang="en-US" sz="2400" b="1" i="0" u="none" strike="noStrike" cap="none" normalizeH="0" baseline="0" dirty="0">
                <a:ln>
                  <a:noFill/>
                </a:ln>
                <a:solidFill>
                  <a:srgbClr val="FF0000"/>
                </a:solidFill>
                <a:effectLst/>
                <a:latin typeface="+mj-lt"/>
                <a:cs typeface="Times New Roman" panose="02020603050405020304" pitchFamily="18" charset="0"/>
              </a:rPr>
              <a:t>Complex distribution process</a:t>
            </a:r>
            <a:r>
              <a:rPr kumimoji="0" lang="en-US" altLang="en-US" sz="2400" b="0" i="0" u="none" strike="noStrike" cap="none" normalizeH="0" baseline="0" dirty="0">
                <a:ln>
                  <a:noFill/>
                </a:ln>
                <a:effectLst/>
                <a:latin typeface="+mj-lt"/>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leading to high costs and lower profits for the farmer.</a:t>
            </a:r>
          </a:p>
          <a:p>
            <a:pPr marL="0" indent="0" eaLnBrk="0" fontAlgn="base" hangingPunct="0">
              <a:lnSpc>
                <a:spcPct val="100000"/>
              </a:lnSpc>
              <a:spcBef>
                <a:spcPct val="0"/>
              </a:spcBef>
              <a:spcAft>
                <a:spcPct val="0"/>
              </a:spcAft>
              <a:buNone/>
            </a:pPr>
            <a:endParaRPr kumimoji="0" lang="en-US" altLang="en-US" sz="2400" b="1" i="1" u="none" strike="noStrike" cap="none" normalizeH="0" baseline="0" dirty="0">
              <a:ln>
                <a:noFill/>
              </a:ln>
              <a:effectLst/>
              <a:latin typeface="+mj-lt"/>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1" u="none" strike="noStrike" cap="none" normalizeH="0" baseline="0" dirty="0">
                <a:ln>
                  <a:noFill/>
                </a:ln>
                <a:effectLst/>
                <a:latin typeface="+mj-lt"/>
                <a:cs typeface="Times New Roman" panose="02020603050405020304" pitchFamily="18" charset="0"/>
              </a:rPr>
              <a:t> </a:t>
            </a:r>
            <a:r>
              <a:rPr kumimoji="0" lang="en-US" altLang="en-US" sz="2400" b="1" strike="noStrike" cap="none" normalizeH="0" baseline="0" dirty="0">
                <a:ln>
                  <a:noFill/>
                </a:ln>
                <a:solidFill>
                  <a:srgbClr val="FF3300"/>
                </a:solidFill>
                <a:effectLst/>
                <a:latin typeface="+mj-lt"/>
                <a:cs typeface="Times New Roman" panose="02020603050405020304" pitchFamily="18" charset="0"/>
              </a:rPr>
              <a:t>Lack of transparency and quality </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control in the current supply </a:t>
            </a:r>
            <a:r>
              <a:rPr kumimoji="0" lang="en-US" altLang="en-US" sz="2400" b="0" i="0" u="none" strike="noStrike" cap="none" normalizeH="0" baseline="0" dirty="0">
                <a:ln>
                  <a:noFill/>
                </a:ln>
                <a:effectLst/>
                <a:latin typeface="+mj-lt"/>
                <a:cs typeface="Times New Roman" panose="02020603050405020304" pitchFamily="18" charset="0"/>
              </a:rPr>
              <a:t>chain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effectLst/>
              <a:latin typeface="+mj-lt"/>
              <a:cs typeface="Times New Roman" panose="02020603050405020304" pitchFamily="18" charset="0"/>
            </a:endParaRPr>
          </a:p>
        </p:txBody>
      </p:sp>
    </p:spTree>
    <p:extLst>
      <p:ext uri="{BB962C8B-B14F-4D97-AF65-F5344CB8AC3E}">
        <p14:creationId xmlns:p14="http://schemas.microsoft.com/office/powerpoint/2010/main" val="62837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ruit splashing in a juice&#10;&#10;Description automatically generated">
            <a:extLst>
              <a:ext uri="{FF2B5EF4-FFF2-40B4-BE49-F238E27FC236}">
                <a16:creationId xmlns:a16="http://schemas.microsoft.com/office/drawing/2014/main" id="{6FC8D5AB-67DC-20E5-127C-C2EA881C1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203" y="495300"/>
            <a:ext cx="4883727" cy="6715125"/>
          </a:xfrm>
          <a:prstGeom prst="rect">
            <a:avLst/>
          </a:prstGeom>
        </p:spPr>
      </p:pic>
      <p:sp>
        <p:nvSpPr>
          <p:cNvPr id="2" name="Title 1">
            <a:extLst>
              <a:ext uri="{FF2B5EF4-FFF2-40B4-BE49-F238E27FC236}">
                <a16:creationId xmlns:a16="http://schemas.microsoft.com/office/drawing/2014/main" id="{939E89AE-4C30-43B9-A7E2-74C360CE48B5}"/>
              </a:ext>
            </a:extLst>
          </p:cNvPr>
          <p:cNvSpPr>
            <a:spLocks noGrp="1"/>
          </p:cNvSpPr>
          <p:nvPr>
            <p:ph type="title"/>
          </p:nvPr>
        </p:nvSpPr>
        <p:spPr>
          <a:xfrm>
            <a:off x="5249953" y="181620"/>
            <a:ext cx="2003323" cy="1325563"/>
          </a:xfrm>
        </p:spPr>
        <p:txBody>
          <a:bodyPr/>
          <a:lstStyle/>
          <a:p>
            <a:r>
              <a:rPr lang="en-US" b="1" dirty="0">
                <a:latin typeface="+mn-lt"/>
                <a:cs typeface="Times New Roman" panose="02020603050405020304" pitchFamily="18" charset="0"/>
              </a:rPr>
              <a:t>AIM</a:t>
            </a:r>
          </a:p>
        </p:txBody>
      </p:sp>
      <p:pic>
        <p:nvPicPr>
          <p:cNvPr id="26" name="Picture 25" hidden="1">
            <a:extLst>
              <a:ext uri="{FF2B5EF4-FFF2-40B4-BE49-F238E27FC236}">
                <a16:creationId xmlns:a16="http://schemas.microsoft.com/office/drawing/2014/main" id="{0AA99B6F-F156-46A6-A46D-885B1CF8FDD1}"/>
              </a:ext>
            </a:extLst>
          </p:cNvPr>
          <p:cNvPicPr>
            <a:picLocks noChangeAspect="1"/>
          </p:cNvPicPr>
          <p:nvPr/>
        </p:nvPicPr>
        <p:blipFill rotWithShape="1">
          <a:blip r:embed="rId3"/>
          <a:srcRect t="25674" b="13759"/>
          <a:stretch/>
        </p:blipFill>
        <p:spPr>
          <a:xfrm>
            <a:off x="8944812" y="3886017"/>
            <a:ext cx="5390313" cy="3448415"/>
          </a:xfrm>
          <a:prstGeom prst="rect">
            <a:avLst/>
          </a:prstGeom>
          <a:ln>
            <a:noFill/>
          </a:ln>
          <a:effectLst>
            <a:softEdge rad="112500"/>
          </a:effectLst>
        </p:spPr>
      </p:pic>
      <p:sp>
        <p:nvSpPr>
          <p:cNvPr id="3" name="Content Placeholder 2">
            <a:extLst>
              <a:ext uri="{FF2B5EF4-FFF2-40B4-BE49-F238E27FC236}">
                <a16:creationId xmlns:a16="http://schemas.microsoft.com/office/drawing/2014/main" id="{75681A11-7189-4208-9647-3FB3A1396A41}"/>
              </a:ext>
            </a:extLst>
          </p:cNvPr>
          <p:cNvSpPr>
            <a:spLocks noGrp="1"/>
          </p:cNvSpPr>
          <p:nvPr>
            <p:ph idx="1"/>
          </p:nvPr>
        </p:nvSpPr>
        <p:spPr>
          <a:xfrm>
            <a:off x="1009731" y="1344387"/>
            <a:ext cx="6391275" cy="5173349"/>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just">
              <a:lnSpc>
                <a:spcPct val="110000"/>
              </a:lnSpc>
            </a:pPr>
            <a:r>
              <a:rPr lang="en-US" b="1" dirty="0">
                <a:cs typeface="Times New Roman" panose="02020603050405020304" pitchFamily="18" charset="0"/>
              </a:rPr>
              <a:t>The aim of this project is to develop a web based application to build agricultural product based community and to streamline the supply chain for vegetables and fruits in Sri Lanka by reducing intermediaries, ensuring fair pricing for consumers, empowering farmers with better profits, and providing quality products to customers.</a:t>
            </a:r>
          </a:p>
          <a:p>
            <a:endParaRPr lang="en-US" dirty="0">
              <a:latin typeface="+mj-lt"/>
            </a:endParaRPr>
          </a:p>
        </p:txBody>
      </p:sp>
    </p:spTree>
    <p:extLst>
      <p:ext uri="{BB962C8B-B14F-4D97-AF65-F5344CB8AC3E}">
        <p14:creationId xmlns:p14="http://schemas.microsoft.com/office/powerpoint/2010/main" val="358269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holding a computer&#10;&#10;Description automatically generated">
            <a:extLst>
              <a:ext uri="{FF2B5EF4-FFF2-40B4-BE49-F238E27FC236}">
                <a16:creationId xmlns:a16="http://schemas.microsoft.com/office/drawing/2014/main" id="{0A11974C-A67C-6DE3-6EB6-E9BA8DCAC9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7037" b="90755" l="9972" r="91118">
                        <a14:foregroundMark x1="47396" y1="65200" x2="47154" y2="45458"/>
                        <a14:foregroundMark x1="47154" y1="45458" x2="35648" y2="42269"/>
                        <a14:foregroundMark x1="35648" y1="42269" x2="13524" y2="43157"/>
                        <a14:foregroundMark x1="13524" y1="43157" x2="11506" y2="53169"/>
                        <a14:foregroundMark x1="11506" y1="53169" x2="12556" y2="62858"/>
                        <a14:foregroundMark x1="12556" y1="62858" x2="18006" y2="70731"/>
                        <a14:foregroundMark x1="18006" y1="70731" x2="34195" y2="70973"/>
                        <a14:foregroundMark x1="17885" y1="66330" x2="42269" y2="58902"/>
                        <a14:foregroundMark x1="42269" y1="58902" x2="35688" y2="52281"/>
                        <a14:foregroundMark x1="35688" y1="52281" x2="36577" y2="62455"/>
                        <a14:foregroundMark x1="36577" y1="62455" x2="47033" y2="64635"/>
                        <a14:foregroundMark x1="47033" y1="64635" x2="17642" y2="66411"/>
                        <a14:foregroundMark x1="40129" y1="50020" x2="25797" y2="47679"/>
                        <a14:foregroundMark x1="25797" y1="47679" x2="19943" y2="55147"/>
                        <a14:foregroundMark x1="19943" y1="55147" x2="28583" y2="58821"/>
                        <a14:foregroundMark x1="28583" y1="58821" x2="25797" y2="50101"/>
                        <a14:foregroundMark x1="25797" y1="50101" x2="24828" y2="50020"/>
                        <a14:foregroundMark x1="83367" y1="50101" x2="90149" y2="52241"/>
                        <a14:foregroundMark x1="89746" y1="52321" x2="89463" y2="52564"/>
                        <a14:foregroundMark x1="85224" y1="51151" x2="88898" y2="70892"/>
                        <a14:foregroundMark x1="89221" y1="76908" x2="92168" y2="68914"/>
                        <a14:foregroundMark x1="92168" y1="68914" x2="91118" y2="59104"/>
                        <a14:foregroundMark x1="91118" y1="59104" x2="87364" y2="51191"/>
                        <a14:foregroundMark x1="87364" y1="51191" x2="86758" y2="50989"/>
                        <a14:foregroundMark x1="31288" y1="66653" x2="41340" y2="67017"/>
                        <a14:foregroundMark x1="41340" y1="67017" x2="25474" y2="70166"/>
                        <a14:foregroundMark x1="25474" y1="70166" x2="16956" y2="68591"/>
                        <a14:foregroundMark x1="16956" y1="68591" x2="36819" y2="68268"/>
                        <a14:foregroundMark x1="29390" y1="71134" x2="21478" y2="71417"/>
                        <a14:foregroundMark x1="24748" y1="55914" x2="33185" y2="53411"/>
                        <a14:foregroundMark x1="33185" y1="53411" x2="27977" y2="59063"/>
                        <a14:foregroundMark x1="25959" y1="61647" x2="30440" y2="59830"/>
                        <a14:foregroundMark x1="27210" y1="60355" x2="29269" y2="59790"/>
                        <a14:foregroundMark x1="26322" y1="62495" x2="31247" y2="51958"/>
                        <a14:foregroundMark x1="31247" y1="51958" x2="33226" y2="59588"/>
                      </a14:backgroundRemoval>
                    </a14:imgEffect>
                  </a14:imgLayer>
                </a14:imgProps>
              </a:ext>
              <a:ext uri="{28A0092B-C50C-407E-A947-70E740481C1C}">
                <a14:useLocalDpi xmlns:a14="http://schemas.microsoft.com/office/drawing/2010/main" val="0"/>
              </a:ext>
            </a:extLst>
          </a:blip>
          <a:srcRect t="7853"/>
          <a:stretch/>
        </p:blipFill>
        <p:spPr>
          <a:xfrm flipH="1">
            <a:off x="-691999" y="1863937"/>
            <a:ext cx="5614547" cy="5173646"/>
          </a:xfrm>
          <a:prstGeom prst="rect">
            <a:avLst/>
          </a:prstGeom>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7E47AE5F-18C8-4A59-AB64-35B9CC7B0236}"/>
              </a:ext>
            </a:extLst>
          </p:cNvPr>
          <p:cNvSpPr>
            <a:spLocks noGrp="1"/>
          </p:cNvSpPr>
          <p:nvPr>
            <p:ph type="title"/>
          </p:nvPr>
        </p:nvSpPr>
        <p:spPr>
          <a:xfrm>
            <a:off x="1207892" y="194220"/>
            <a:ext cx="10515600" cy="1325563"/>
          </a:xfrm>
        </p:spPr>
        <p:txBody>
          <a:bodyPr>
            <a:normAutofit/>
          </a:bodyPr>
          <a:lstStyle/>
          <a:p>
            <a:pPr algn="ctr"/>
            <a:r>
              <a:rPr lang="en-US" sz="4000" b="1" u="sng" dirty="0">
                <a:latin typeface="+mn-lt"/>
                <a:cs typeface="Times New Roman" panose="02020603050405020304" pitchFamily="18" charset="0"/>
              </a:rPr>
              <a:t>OBJECTIVES</a:t>
            </a:r>
          </a:p>
        </p:txBody>
      </p:sp>
      <p:sp>
        <p:nvSpPr>
          <p:cNvPr id="3" name="Rectangle: Rounded Corners 2">
            <a:extLst>
              <a:ext uri="{FF2B5EF4-FFF2-40B4-BE49-F238E27FC236}">
                <a16:creationId xmlns:a16="http://schemas.microsoft.com/office/drawing/2014/main" id="{65E30FBD-E255-FCB8-C4DE-273778B8D203}"/>
              </a:ext>
            </a:extLst>
          </p:cNvPr>
          <p:cNvSpPr/>
          <p:nvPr/>
        </p:nvSpPr>
        <p:spPr>
          <a:xfrm>
            <a:off x="7078782" y="1655164"/>
            <a:ext cx="4486275" cy="790575"/>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ea typeface="+mn-ea"/>
                <a:cs typeface="Times New Roman" panose="02020603050405020304" pitchFamily="18" charset="0"/>
              </a:rPr>
              <a:t>Analyze the Food Supply Chain &amp; Analyze the existing systems</a:t>
            </a:r>
            <a:endParaRPr lang="en-US" b="1" dirty="0">
              <a:solidFill>
                <a:schemeClr val="tx1"/>
              </a:solidFill>
              <a:ea typeface="+mn-ea"/>
              <a:cs typeface="+mn-cs"/>
            </a:endParaRPr>
          </a:p>
          <a:p>
            <a:pPr algn="ctr"/>
            <a:endParaRPr lang="en-US" b="1" dirty="0">
              <a:solidFill>
                <a:schemeClr val="tx1"/>
              </a:solidFill>
            </a:endParaRPr>
          </a:p>
        </p:txBody>
      </p:sp>
      <p:sp>
        <p:nvSpPr>
          <p:cNvPr id="4" name="Rectangle: Rounded Corners 3">
            <a:extLst>
              <a:ext uri="{FF2B5EF4-FFF2-40B4-BE49-F238E27FC236}">
                <a16:creationId xmlns:a16="http://schemas.microsoft.com/office/drawing/2014/main" id="{B09B4A83-732A-9134-3B97-B6C3DFF9771E}"/>
              </a:ext>
            </a:extLst>
          </p:cNvPr>
          <p:cNvSpPr/>
          <p:nvPr/>
        </p:nvSpPr>
        <p:spPr>
          <a:xfrm>
            <a:off x="7078782" y="2774881"/>
            <a:ext cx="4486275" cy="790575"/>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ea typeface="+mn-ea"/>
                <a:cs typeface="Times New Roman" panose="02020603050405020304" pitchFamily="18" charset="0"/>
              </a:rPr>
              <a:t>Identify Requirements</a:t>
            </a:r>
            <a:endParaRPr lang="en-US" b="1" dirty="0">
              <a:solidFill>
                <a:schemeClr val="tx1"/>
              </a:solidFill>
              <a:ea typeface="+mn-ea"/>
              <a:cs typeface="+mn-cs"/>
            </a:endParaRPr>
          </a:p>
          <a:p>
            <a:pPr algn="ctr"/>
            <a:endParaRPr lang="en-US" b="1" dirty="0">
              <a:solidFill>
                <a:schemeClr val="tx1"/>
              </a:solidFill>
            </a:endParaRPr>
          </a:p>
        </p:txBody>
      </p:sp>
      <p:sp>
        <p:nvSpPr>
          <p:cNvPr id="8" name="Rectangle: Rounded Corners 7">
            <a:extLst>
              <a:ext uri="{FF2B5EF4-FFF2-40B4-BE49-F238E27FC236}">
                <a16:creationId xmlns:a16="http://schemas.microsoft.com/office/drawing/2014/main" id="{788C841D-B884-C8BB-0287-32516949791B}"/>
              </a:ext>
            </a:extLst>
          </p:cNvPr>
          <p:cNvSpPr/>
          <p:nvPr/>
        </p:nvSpPr>
        <p:spPr>
          <a:xfrm>
            <a:off x="7078782" y="3894598"/>
            <a:ext cx="4486275" cy="790575"/>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ea typeface="+mn-ea"/>
                <a:cs typeface="Times New Roman" panose="02020603050405020304" pitchFamily="18" charset="0"/>
              </a:rPr>
              <a:t>Design the Web System</a:t>
            </a:r>
            <a:endParaRPr lang="en-US" b="1" dirty="0">
              <a:solidFill>
                <a:schemeClr val="tx1"/>
              </a:solidFill>
              <a:ea typeface="+mn-ea"/>
              <a:cs typeface="+mn-cs"/>
            </a:endParaRPr>
          </a:p>
          <a:p>
            <a:pPr algn="ctr"/>
            <a:endParaRPr lang="en-US" b="1" dirty="0">
              <a:solidFill>
                <a:schemeClr val="tx1"/>
              </a:solidFill>
            </a:endParaRPr>
          </a:p>
        </p:txBody>
      </p:sp>
      <p:sp>
        <p:nvSpPr>
          <p:cNvPr id="9" name="Rectangle: Rounded Corners 8">
            <a:extLst>
              <a:ext uri="{FF2B5EF4-FFF2-40B4-BE49-F238E27FC236}">
                <a16:creationId xmlns:a16="http://schemas.microsoft.com/office/drawing/2014/main" id="{2E86E42C-C0DC-D7C2-6DFB-C1F36302B0F7}"/>
              </a:ext>
            </a:extLst>
          </p:cNvPr>
          <p:cNvSpPr/>
          <p:nvPr/>
        </p:nvSpPr>
        <p:spPr>
          <a:xfrm>
            <a:off x="7078782" y="5014315"/>
            <a:ext cx="4486275" cy="790575"/>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solidFill>
                  <a:schemeClr val="tx1"/>
                </a:solidFill>
                <a:ea typeface="+mn-ea"/>
                <a:cs typeface="Times New Roman" panose="02020603050405020304" pitchFamily="18" charset="0"/>
              </a:rPr>
              <a:t>Develop a User-Friendly and Secure System</a:t>
            </a:r>
            <a:endParaRPr lang="en-US" b="1" dirty="0">
              <a:solidFill>
                <a:schemeClr val="tx1"/>
              </a:solidFill>
              <a:ea typeface="+mn-ea"/>
              <a:cs typeface="+mn-cs"/>
            </a:endParaRPr>
          </a:p>
          <a:p>
            <a:pPr algn="ctr"/>
            <a:endParaRPr lang="en-US" b="1" dirty="0">
              <a:solidFill>
                <a:schemeClr val="tx1"/>
              </a:solidFill>
            </a:endParaRPr>
          </a:p>
        </p:txBody>
      </p:sp>
      <p:pic>
        <p:nvPicPr>
          <p:cNvPr id="21" name="Picture 20" descr="A set of arrows pointing to different colors&#10;&#10;Description automatically generated">
            <a:extLst>
              <a:ext uri="{FF2B5EF4-FFF2-40B4-BE49-F238E27FC236}">
                <a16:creationId xmlns:a16="http://schemas.microsoft.com/office/drawing/2014/main" id="{47595DF6-18FE-0B32-9EFE-C4527F2F05B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947" b="32579" l="11520" r="47413">
                        <a14:foregroundMark x1="12652" y1="22959" x2="13217" y2="23080"/>
                        <a14:foregroundMark x1="38763" y1="18876" x2="38278" y2="18027"/>
                        <a14:foregroundMark x1="39612" y1="31568" x2="38076" y2="32579"/>
                        <a14:foregroundMark x1="43452" y1="26192" x2="47413" y2="25061"/>
                        <a14:foregroundMark x1="11884" y1="22110" x2="11601" y2="22029"/>
                        <a14:backgroundMark x1="12571" y1="26677" x2="12611" y2="24171"/>
                        <a14:backgroundMark x1="12530" y1="25707" x2="13905" y2="25182"/>
                        <a14:backgroundMark x1="13420" y1="26314" x2="12935" y2="26799"/>
                        <a14:backgroundMark x1="12935" y1="24050" x2="13905" y2="25020"/>
                        <a14:backgroundMark x1="12652" y1="24616" x2="13703" y2="25182"/>
                        <a14:backgroundMark x1="12854" y1="23808" x2="13298" y2="24495"/>
                        <a14:backgroundMark x1="13420" y1="24818" x2="12773" y2="24818"/>
                        <a14:backgroundMark x1="12854" y1="24131" x2="13298" y2="25061"/>
                        <a14:backgroundMark x1="12935" y1="24252" x2="13056" y2="23848"/>
                      </a14:backgroundRemoval>
                    </a14:imgEffect>
                  </a14:imgLayer>
                </a14:imgProps>
              </a:ext>
              <a:ext uri="{28A0092B-C50C-407E-A947-70E740481C1C}">
                <a14:useLocalDpi xmlns:a14="http://schemas.microsoft.com/office/drawing/2010/main" val="0"/>
              </a:ext>
            </a:extLst>
          </a:blip>
          <a:srcRect l="9583" t="16806" r="51250" b="65833"/>
          <a:stretch/>
        </p:blipFill>
        <p:spPr>
          <a:xfrm rot="5400000">
            <a:off x="4086274" y="3009056"/>
            <a:ext cx="4367215" cy="1190624"/>
          </a:xfrm>
          <a:prstGeom prst="rect">
            <a:avLst/>
          </a:prstGeom>
          <a:effectLst>
            <a:outerShdw blurRad="50800" dist="38100" dir="2700000" algn="tl" rotWithShape="0">
              <a:prstClr val="black">
                <a:alpha val="40000"/>
              </a:prstClr>
            </a:outerShdw>
          </a:effectLst>
        </p:spPr>
      </p:pic>
      <p:pic>
        <p:nvPicPr>
          <p:cNvPr id="2050" name="Picture 2">
            <a:extLst>
              <a:ext uri="{FF2B5EF4-FFF2-40B4-BE49-F238E27FC236}">
                <a16:creationId xmlns:a16="http://schemas.microsoft.com/office/drawing/2014/main" id="{62601B7C-6D2A-D0F2-23D1-946EA6F1C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974" y="389106"/>
            <a:ext cx="3745149" cy="4449011"/>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94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45D2EAD-309E-4C5B-BDA8-EE7BDDBEC2B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91797" l="781" r="93555">
                        <a14:foregroundMark x1="12207" y1="73145" x2="28223" y2="70410"/>
                        <a14:foregroundMark x1="75781" y1="73340" x2="86426" y2="74023"/>
                        <a14:foregroundMark x1="78418" y1="56250" x2="91113" y2="74707"/>
                        <a14:foregroundMark x1="93465" y1="91164" x2="93555" y2="91797"/>
                        <a14:foregroundMark x1="91113" y1="74707" x2="93028" y2="88107"/>
                        <a14:foregroundMark x1="29590" y1="25586" x2="33691" y2="19238"/>
                        <a14:foregroundMark x1="33691" y1="19238" x2="46094" y2="11523"/>
                        <a14:foregroundMark x1="46094" y1="11523" x2="53418" y2="11914"/>
                        <a14:foregroundMark x1="53418" y1="11914" x2="60156" y2="16309"/>
                        <a14:foregroundMark x1="60156" y1="16309" x2="64648" y2="22852"/>
                        <a14:foregroundMark x1="64648" y1="22852" x2="65820" y2="30469"/>
                        <a14:foregroundMark x1="35156" y1="17773" x2="41504" y2="14355"/>
                        <a14:foregroundMark x1="41504" y1="14355" x2="38184" y2="15332"/>
                        <a14:foregroundMark x1="35156" y1="35254" x2="30957" y2="29590"/>
                        <a14:foregroundMark x1="30957" y1="29590" x2="34961" y2="35742"/>
                        <a14:foregroundMark x1="34961" y1="35742" x2="35352" y2="35938"/>
                        <a14:foregroundMark x1="33398" y1="34570" x2="31738" y2="32031"/>
                        <a14:foregroundMark x1="41895" y1="11914" x2="48730" y2="10449"/>
                        <a14:foregroundMark x1="48730" y1="10449" x2="50000" y2="10449"/>
                        <a14:foregroundMark x1="13965" y1="70508" x2="9082" y2="64551"/>
                        <a14:foregroundMark x1="9082" y1="64551" x2="16992" y2="64453"/>
                        <a14:foregroundMark x1="16992" y1="64453" x2="19434" y2="71484"/>
                        <a14:foregroundMark x1="19434" y1="71484" x2="11914" y2="73926"/>
                        <a14:foregroundMark x1="11914" y1="73926" x2="12598" y2="81152"/>
                        <a14:foregroundMark x1="12598" y1="81152" x2="8398" y2="73535"/>
                        <a14:foregroundMark x1="8398" y1="73535" x2="14648" y2="68945"/>
                        <a14:foregroundMark x1="14648" y1="68945" x2="19922" y2="68262"/>
                        <a14:foregroundMark x1="4004" y1="82031" x2="4883" y2="74512"/>
                        <a14:foregroundMark x1="4883" y1="74512" x2="781" y2="67871"/>
                        <a14:foregroundMark x1="781" y1="67871" x2="5176" y2="60645"/>
                        <a14:foregroundMark x1="47266" y1="41113" x2="40430" y2="43848"/>
                        <a14:foregroundMark x1="40430" y1="43848" x2="38965" y2="45117"/>
                        <a14:backgroundMark x1="34863" y1="53516" x2="35547" y2="56934"/>
                        <a14:backgroundMark x1="35547" y1="56934" x2="37305" y2="60254"/>
                        <a14:backgroundMark x1="37305" y1="60254" x2="37988" y2="62109"/>
                        <a14:backgroundMark x1="93848" y1="89355" x2="91797" y2="89453"/>
                        <a14:backgroundMark x1="91016" y1="89453" x2="83789" y2="91699"/>
                        <a14:backgroundMark x1="83789" y1="91699" x2="69336" y2="90820"/>
                        <a14:backgroundMark x1="69336" y1="90820" x2="62402" y2="92871"/>
                        <a14:backgroundMark x1="62402" y1="92871" x2="55469" y2="91211"/>
                        <a14:backgroundMark x1="55469" y1="91211" x2="48730" y2="92969"/>
                        <a14:backgroundMark x1="48730" y1="92969" x2="42188" y2="91309"/>
                        <a14:backgroundMark x1="65820" y1="89844" x2="66406" y2="89746"/>
                        <a14:backgroundMark x1="49805" y1="92188" x2="52637" y2="92676"/>
                      </a14:backgroundRemoval>
                    </a14:imgEffect>
                  </a14:imgLayer>
                </a14:imgProps>
              </a:ext>
              <a:ext uri="{28A0092B-C50C-407E-A947-70E740481C1C}">
                <a14:useLocalDpi xmlns:a14="http://schemas.microsoft.com/office/drawing/2010/main" val="0"/>
              </a:ext>
            </a:extLst>
          </a:blip>
          <a:stretch>
            <a:fillRect/>
          </a:stretch>
        </p:blipFill>
        <p:spPr>
          <a:xfrm>
            <a:off x="5295704" y="2538706"/>
            <a:ext cx="2566276" cy="256627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9F2B912-E6A2-4407-8FAC-83C25F3094FE}"/>
              </a:ext>
            </a:extLst>
          </p:cNvPr>
          <p:cNvSpPr>
            <a:spLocks noGrp="1"/>
          </p:cNvSpPr>
          <p:nvPr>
            <p:ph type="title"/>
          </p:nvPr>
        </p:nvSpPr>
        <p:spPr>
          <a:xfrm>
            <a:off x="838200" y="29845"/>
            <a:ext cx="10515600" cy="1325563"/>
          </a:xfrm>
        </p:spPr>
        <p:txBody>
          <a:bodyPr/>
          <a:lstStyle/>
          <a:p>
            <a:pPr algn="ctr"/>
            <a:r>
              <a:rPr lang="en-US" dirty="0"/>
              <a:t> </a:t>
            </a:r>
            <a:r>
              <a:rPr lang="en-US" b="1" u="sng" dirty="0">
                <a:solidFill>
                  <a:schemeClr val="tx1">
                    <a:lumMod val="95000"/>
                    <a:lumOff val="5000"/>
                  </a:schemeClr>
                </a:solidFill>
                <a:latin typeface="+mn-lt"/>
              </a:rPr>
              <a:t>METHODOLOGIES</a:t>
            </a:r>
            <a:br>
              <a:rPr lang="en-US" b="1" dirty="0">
                <a:solidFill>
                  <a:schemeClr val="tx1">
                    <a:lumMod val="95000"/>
                    <a:lumOff val="5000"/>
                  </a:schemeClr>
                </a:solidFill>
              </a:rPr>
            </a:br>
            <a:endParaRPr lang="en-US" dirty="0"/>
          </a:p>
        </p:txBody>
      </p:sp>
      <p:sp>
        <p:nvSpPr>
          <p:cNvPr id="13" name="Rectangle: Rounded Corners 12">
            <a:extLst>
              <a:ext uri="{FF2B5EF4-FFF2-40B4-BE49-F238E27FC236}">
                <a16:creationId xmlns:a16="http://schemas.microsoft.com/office/drawing/2014/main" id="{433B5DE3-DAC7-4D01-B66B-08F84C8927EF}"/>
              </a:ext>
            </a:extLst>
          </p:cNvPr>
          <p:cNvSpPr/>
          <p:nvPr/>
        </p:nvSpPr>
        <p:spPr>
          <a:xfrm>
            <a:off x="89541" y="934995"/>
            <a:ext cx="3989111" cy="2494005"/>
          </a:xfrm>
          <a:prstGeom prst="roundRect">
            <a:avLst/>
          </a:prstGeom>
          <a:solidFill>
            <a:srgbClr val="73ED8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lumMod val="95000"/>
                    <a:lumOff val="5000"/>
                  </a:schemeClr>
                </a:solidFill>
              </a:rPr>
              <a:t>Research &amp; Analyzing</a:t>
            </a:r>
          </a:p>
          <a:p>
            <a:pPr marL="285750" indent="-285750">
              <a:buFont typeface="Arial" panose="020B0604020202020204" pitchFamily="34" charset="0"/>
              <a:buChar char="•"/>
            </a:pPr>
            <a:r>
              <a:rPr lang="en-US" sz="1400" dirty="0">
                <a:solidFill>
                  <a:schemeClr val="tx1">
                    <a:lumMod val="95000"/>
                    <a:lumOff val="5000"/>
                  </a:schemeClr>
                </a:solidFill>
              </a:rPr>
              <a:t>Interview with a farmer</a:t>
            </a:r>
          </a:p>
          <a:p>
            <a:pPr marL="285750" indent="-285750">
              <a:buFont typeface="Arial" panose="020B0604020202020204" pitchFamily="34" charset="0"/>
              <a:buChar char="•"/>
            </a:pPr>
            <a:r>
              <a:rPr lang="en-US" sz="1400" dirty="0">
                <a:solidFill>
                  <a:schemeClr val="tx1">
                    <a:lumMod val="95000"/>
                    <a:lumOff val="5000"/>
                  </a:schemeClr>
                </a:solidFill>
              </a:rPr>
              <a:t>Interview with a Seller</a:t>
            </a:r>
          </a:p>
          <a:p>
            <a:pPr marL="285750" indent="-285750">
              <a:buFont typeface="Arial" panose="020B0604020202020204" pitchFamily="34" charset="0"/>
              <a:buChar char="•"/>
            </a:pPr>
            <a:r>
              <a:rPr lang="en-US" sz="1400" dirty="0">
                <a:solidFill>
                  <a:schemeClr val="tx1">
                    <a:lumMod val="95000"/>
                    <a:lumOff val="5000"/>
                  </a:schemeClr>
                </a:solidFill>
              </a:rPr>
              <a:t>Interview with wholesale seller</a:t>
            </a:r>
          </a:p>
          <a:p>
            <a:pPr marL="285750" indent="-285750">
              <a:buFont typeface="Arial" panose="020B0604020202020204" pitchFamily="34" charset="0"/>
              <a:buChar char="•"/>
            </a:pPr>
            <a:r>
              <a:rPr lang="en-US" sz="1400" dirty="0">
                <a:solidFill>
                  <a:schemeClr val="tx1">
                    <a:lumMod val="95000"/>
                    <a:lumOff val="5000"/>
                  </a:schemeClr>
                </a:solidFill>
              </a:rPr>
              <a:t>Interview with retail seller</a:t>
            </a:r>
          </a:p>
          <a:p>
            <a:pPr marL="285750" indent="-285750">
              <a:buFont typeface="Arial" panose="020B0604020202020204" pitchFamily="34" charset="0"/>
              <a:buChar char="•"/>
            </a:pPr>
            <a:r>
              <a:rPr lang="en-US" sz="1400" dirty="0">
                <a:solidFill>
                  <a:schemeClr val="tx1">
                    <a:lumMod val="95000"/>
                    <a:lumOff val="5000"/>
                  </a:schemeClr>
                </a:solidFill>
              </a:rPr>
              <a:t>Observe the market places</a:t>
            </a:r>
          </a:p>
          <a:p>
            <a:pPr marL="742950" lvl="1" indent="-285750">
              <a:buFont typeface="Arial" panose="020B0604020202020204" pitchFamily="34" charset="0"/>
              <a:buChar char="•"/>
            </a:pPr>
            <a:r>
              <a:rPr lang="en-US" sz="1400" dirty="0">
                <a:solidFill>
                  <a:schemeClr val="tx1">
                    <a:lumMod val="95000"/>
                    <a:lumOff val="5000"/>
                  </a:schemeClr>
                </a:solidFill>
              </a:rPr>
              <a:t>Visiting the economic food exchanger</a:t>
            </a:r>
          </a:p>
          <a:p>
            <a:pPr marL="742950" lvl="1" indent="-285750">
              <a:buFont typeface="Arial" panose="020B0604020202020204" pitchFamily="34" charset="0"/>
              <a:buChar char="•"/>
            </a:pPr>
            <a:r>
              <a:rPr lang="en-US" sz="1400" dirty="0">
                <a:solidFill>
                  <a:schemeClr val="tx1">
                    <a:lumMod val="95000"/>
                    <a:lumOff val="5000"/>
                  </a:schemeClr>
                </a:solidFill>
              </a:rPr>
              <a:t>Online market places (Facebook , Ikman.lk)</a:t>
            </a:r>
          </a:p>
          <a:p>
            <a:endParaRPr lang="en-US" sz="1400" dirty="0"/>
          </a:p>
          <a:p>
            <a:endParaRPr lang="en-US" sz="1400" dirty="0"/>
          </a:p>
        </p:txBody>
      </p:sp>
      <p:sp>
        <p:nvSpPr>
          <p:cNvPr id="15" name="Rectangle: Rounded Corners 14">
            <a:extLst>
              <a:ext uri="{FF2B5EF4-FFF2-40B4-BE49-F238E27FC236}">
                <a16:creationId xmlns:a16="http://schemas.microsoft.com/office/drawing/2014/main" id="{5BEE5EAC-E430-43E5-A06E-CFAE27E684AB}"/>
              </a:ext>
            </a:extLst>
          </p:cNvPr>
          <p:cNvSpPr/>
          <p:nvPr/>
        </p:nvSpPr>
        <p:spPr>
          <a:xfrm>
            <a:off x="5260060" y="5257416"/>
            <a:ext cx="3759519" cy="1532081"/>
          </a:xfrm>
          <a:prstGeom prst="roundRect">
            <a:avLst/>
          </a:prstGeom>
          <a:solidFill>
            <a:srgbClr val="73ED8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lumMod val="95000"/>
                    <a:lumOff val="5000"/>
                  </a:schemeClr>
                </a:solidFill>
              </a:rPr>
              <a:t>Testing</a:t>
            </a:r>
          </a:p>
          <a:p>
            <a:r>
              <a:rPr lang="en-US" sz="1600" b="1" dirty="0">
                <a:solidFill>
                  <a:schemeClr val="tx1">
                    <a:lumMod val="95000"/>
                    <a:lumOff val="5000"/>
                  </a:schemeClr>
                </a:solidFill>
              </a:rPr>
              <a:t>Doing Manual Testing</a:t>
            </a:r>
          </a:p>
          <a:p>
            <a:pPr marL="285750" indent="-285750">
              <a:buFont typeface="Arial" panose="020B0604020202020204" pitchFamily="34" charset="0"/>
              <a:buChar char="•"/>
            </a:pPr>
            <a:r>
              <a:rPr lang="en-US" sz="1400" dirty="0">
                <a:solidFill>
                  <a:schemeClr val="tx1">
                    <a:lumMod val="95000"/>
                    <a:lumOff val="5000"/>
                  </a:schemeClr>
                </a:solidFill>
              </a:rPr>
              <a:t>Unit Testing (testing Model vise)</a:t>
            </a:r>
          </a:p>
          <a:p>
            <a:pPr marL="285750" indent="-285750">
              <a:buFont typeface="Arial" panose="020B0604020202020204" pitchFamily="34" charset="0"/>
              <a:buChar char="•"/>
            </a:pPr>
            <a:r>
              <a:rPr lang="en-US" sz="1400" dirty="0">
                <a:solidFill>
                  <a:schemeClr val="tx1">
                    <a:lumMod val="95000"/>
                    <a:lumOff val="5000"/>
                  </a:schemeClr>
                </a:solidFill>
              </a:rPr>
              <a:t>Integration Testing (integration between model)</a:t>
            </a:r>
          </a:p>
          <a:p>
            <a:pPr marL="285750" indent="-285750">
              <a:buFont typeface="Arial" panose="020B0604020202020204" pitchFamily="34" charset="0"/>
              <a:buChar char="•"/>
            </a:pPr>
            <a:r>
              <a:rPr lang="en-US" sz="1400" dirty="0">
                <a:solidFill>
                  <a:schemeClr val="tx1">
                    <a:lumMod val="95000"/>
                    <a:lumOff val="5000"/>
                  </a:schemeClr>
                </a:solidFill>
              </a:rPr>
              <a:t>System Testing (Testing the whole testing)</a:t>
            </a:r>
          </a:p>
        </p:txBody>
      </p:sp>
      <p:sp>
        <p:nvSpPr>
          <p:cNvPr id="16" name="Rectangle: Rounded Corners 15">
            <a:extLst>
              <a:ext uri="{FF2B5EF4-FFF2-40B4-BE49-F238E27FC236}">
                <a16:creationId xmlns:a16="http://schemas.microsoft.com/office/drawing/2014/main" id="{76100C43-F1DF-49B0-A859-585D29C8D951}"/>
              </a:ext>
            </a:extLst>
          </p:cNvPr>
          <p:cNvSpPr/>
          <p:nvPr/>
        </p:nvSpPr>
        <p:spPr>
          <a:xfrm>
            <a:off x="9448340" y="2713678"/>
            <a:ext cx="2471333" cy="2543738"/>
          </a:xfrm>
          <a:prstGeom prst="roundRect">
            <a:avLst/>
          </a:prstGeom>
          <a:solidFill>
            <a:srgbClr val="73ED8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lumMod val="95000"/>
                    <a:lumOff val="5000"/>
                  </a:schemeClr>
                </a:solidFill>
              </a:rPr>
              <a:t>Development</a:t>
            </a:r>
          </a:p>
          <a:p>
            <a:pPr algn="ctr"/>
            <a:endParaRPr lang="en-US" b="1" dirty="0">
              <a:solidFill>
                <a:schemeClr val="tx1">
                  <a:lumMod val="95000"/>
                  <a:lumOff val="5000"/>
                </a:schemeClr>
              </a:solidFill>
            </a:endParaRPr>
          </a:p>
          <a:p>
            <a:pPr marL="285750" indent="-285750">
              <a:buFont typeface="Arial" panose="020B0604020202020204" pitchFamily="34" charset="0"/>
              <a:buChar char="•"/>
            </a:pPr>
            <a:r>
              <a:rPr lang="en-US" sz="1400" dirty="0">
                <a:solidFill>
                  <a:schemeClr val="tx1">
                    <a:lumMod val="95000"/>
                    <a:lumOff val="5000"/>
                  </a:schemeClr>
                </a:solidFill>
              </a:rPr>
              <a:t>Front End </a:t>
            </a:r>
          </a:p>
          <a:p>
            <a:pPr marL="742950" lvl="1" indent="-285750">
              <a:buFont typeface="Wingdings" panose="05000000000000000000" pitchFamily="2" charset="2"/>
              <a:buChar char="ü"/>
            </a:pPr>
            <a:r>
              <a:rPr lang="en-US" sz="1400" dirty="0">
                <a:solidFill>
                  <a:schemeClr val="tx1">
                    <a:lumMod val="95000"/>
                    <a:lumOff val="5000"/>
                  </a:schemeClr>
                </a:solidFill>
              </a:rPr>
              <a:t>React</a:t>
            </a:r>
          </a:p>
          <a:p>
            <a:pPr marL="285750" indent="-285750">
              <a:buFont typeface="Arial" panose="020B0604020202020204" pitchFamily="34" charset="0"/>
              <a:buChar char="•"/>
            </a:pPr>
            <a:r>
              <a:rPr lang="en-US" sz="1400" dirty="0">
                <a:solidFill>
                  <a:schemeClr val="tx1">
                    <a:lumMod val="95000"/>
                    <a:lumOff val="5000"/>
                  </a:schemeClr>
                </a:solidFill>
              </a:rPr>
              <a:t>Backend </a:t>
            </a:r>
          </a:p>
          <a:p>
            <a:pPr marL="742950" lvl="1" indent="-285750">
              <a:buFont typeface="Wingdings" panose="05000000000000000000" pitchFamily="2" charset="2"/>
              <a:buChar char="ü"/>
            </a:pPr>
            <a:r>
              <a:rPr lang="en-US" sz="1400" dirty="0">
                <a:solidFill>
                  <a:schemeClr val="tx1">
                    <a:lumMod val="95000"/>
                    <a:lumOff val="5000"/>
                  </a:schemeClr>
                </a:solidFill>
              </a:rPr>
              <a:t>Spring Boots java frame work</a:t>
            </a:r>
          </a:p>
          <a:p>
            <a:pPr marL="285750" indent="-285750">
              <a:buFont typeface="Arial" panose="020B0604020202020204" pitchFamily="34" charset="0"/>
              <a:buChar char="•"/>
            </a:pPr>
            <a:r>
              <a:rPr lang="en-US" sz="1400" dirty="0">
                <a:solidFill>
                  <a:schemeClr val="tx1">
                    <a:lumMod val="95000"/>
                    <a:lumOff val="5000"/>
                  </a:schemeClr>
                </a:solidFill>
              </a:rPr>
              <a:t>Data Base</a:t>
            </a:r>
          </a:p>
          <a:p>
            <a:pPr marL="742950" lvl="1" indent="-285750">
              <a:buFont typeface="Wingdings" panose="05000000000000000000" pitchFamily="2" charset="2"/>
              <a:buChar char="ü"/>
            </a:pPr>
            <a:r>
              <a:rPr lang="en-US" sz="1400" dirty="0">
                <a:solidFill>
                  <a:schemeClr val="tx1">
                    <a:lumMod val="95000"/>
                    <a:lumOff val="5000"/>
                  </a:schemeClr>
                </a:solidFill>
              </a:rPr>
              <a:t>MySQL</a:t>
            </a:r>
          </a:p>
        </p:txBody>
      </p:sp>
      <p:sp>
        <p:nvSpPr>
          <p:cNvPr id="17" name="Rectangle: Rounded Corners 16">
            <a:extLst>
              <a:ext uri="{FF2B5EF4-FFF2-40B4-BE49-F238E27FC236}">
                <a16:creationId xmlns:a16="http://schemas.microsoft.com/office/drawing/2014/main" id="{4034ED4A-F9EF-41CB-9601-43E72A4004B0}"/>
              </a:ext>
            </a:extLst>
          </p:cNvPr>
          <p:cNvSpPr/>
          <p:nvPr/>
        </p:nvSpPr>
        <p:spPr>
          <a:xfrm>
            <a:off x="5365712" y="1098549"/>
            <a:ext cx="3759519" cy="1482605"/>
          </a:xfrm>
          <a:prstGeom prst="roundRect">
            <a:avLst/>
          </a:prstGeom>
          <a:solidFill>
            <a:srgbClr val="73ED8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lumMod val="95000"/>
                    <a:lumOff val="5000"/>
                  </a:schemeClr>
                </a:solidFill>
              </a:rPr>
              <a:t>Design and Prototyping</a:t>
            </a:r>
          </a:p>
          <a:p>
            <a:pPr marL="285750" indent="-285750">
              <a:buFont typeface="Arial" panose="020B0604020202020204" pitchFamily="34" charset="0"/>
              <a:buChar char="•"/>
            </a:pPr>
            <a:r>
              <a:rPr lang="en-US" sz="1400" dirty="0">
                <a:solidFill>
                  <a:schemeClr val="tx1">
                    <a:lumMod val="95000"/>
                    <a:lumOff val="5000"/>
                  </a:schemeClr>
                </a:solidFill>
              </a:rPr>
              <a:t>Design UML diagrams</a:t>
            </a:r>
          </a:p>
          <a:p>
            <a:pPr marL="285750" indent="-285750">
              <a:buFont typeface="Arial" panose="020B0604020202020204" pitchFamily="34" charset="0"/>
              <a:buChar char="•"/>
            </a:pPr>
            <a:r>
              <a:rPr lang="en-US" sz="1400" dirty="0">
                <a:solidFill>
                  <a:schemeClr val="tx1">
                    <a:lumMod val="95000"/>
                    <a:lumOff val="5000"/>
                  </a:schemeClr>
                </a:solidFill>
              </a:rPr>
              <a:t>Adobe Illustrator</a:t>
            </a:r>
          </a:p>
          <a:p>
            <a:pPr marL="285750" indent="-285750">
              <a:buFont typeface="Arial" panose="020B0604020202020204" pitchFamily="34" charset="0"/>
              <a:buChar char="•"/>
            </a:pPr>
            <a:r>
              <a:rPr lang="en-US" sz="1400" dirty="0">
                <a:solidFill>
                  <a:schemeClr val="tx1">
                    <a:lumMod val="95000"/>
                    <a:lumOff val="5000"/>
                  </a:schemeClr>
                </a:solidFill>
              </a:rPr>
              <a:t>Scratching the UI/Figma</a:t>
            </a:r>
          </a:p>
          <a:p>
            <a:pPr marL="285750" indent="-285750">
              <a:buFont typeface="Arial" panose="020B0604020202020204" pitchFamily="34" charset="0"/>
              <a:buChar char="•"/>
            </a:pPr>
            <a:r>
              <a:rPr lang="en-US" sz="1400" dirty="0">
                <a:solidFill>
                  <a:schemeClr val="tx1">
                    <a:lumMod val="95000"/>
                    <a:lumOff val="5000"/>
                  </a:schemeClr>
                </a:solidFill>
              </a:rPr>
              <a:t>Doing usability testing by using the prototype</a:t>
            </a:r>
          </a:p>
        </p:txBody>
      </p:sp>
      <p:sp>
        <p:nvSpPr>
          <p:cNvPr id="18" name="Rectangle: Rounded Corners 17">
            <a:extLst>
              <a:ext uri="{FF2B5EF4-FFF2-40B4-BE49-F238E27FC236}">
                <a16:creationId xmlns:a16="http://schemas.microsoft.com/office/drawing/2014/main" id="{45B0149A-8536-4970-9E6F-1879E10BD34C}"/>
              </a:ext>
            </a:extLst>
          </p:cNvPr>
          <p:cNvSpPr/>
          <p:nvPr/>
        </p:nvSpPr>
        <p:spPr>
          <a:xfrm>
            <a:off x="108156" y="4181486"/>
            <a:ext cx="3759519" cy="1713233"/>
          </a:xfrm>
          <a:prstGeom prst="roundRect">
            <a:avLst/>
          </a:prstGeom>
          <a:solidFill>
            <a:srgbClr val="73ED8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lumMod val="95000"/>
                    <a:lumOff val="5000"/>
                  </a:schemeClr>
                </a:solidFill>
              </a:rPr>
              <a:t>Maintenance and Updates</a:t>
            </a:r>
          </a:p>
          <a:p>
            <a:pPr marL="285750" indent="-285750">
              <a:buFont typeface="Arial" panose="020B0604020202020204" pitchFamily="34" charset="0"/>
              <a:buChar char="•"/>
            </a:pPr>
            <a:r>
              <a:rPr lang="en-US" sz="1400" dirty="0">
                <a:solidFill>
                  <a:schemeClr val="tx1">
                    <a:lumMod val="95000"/>
                    <a:lumOff val="5000"/>
                  </a:schemeClr>
                </a:solidFill>
              </a:rPr>
              <a:t>Bug fixing</a:t>
            </a:r>
          </a:p>
          <a:p>
            <a:pPr marL="285750" indent="-285750">
              <a:buFont typeface="Arial" panose="020B0604020202020204" pitchFamily="34" charset="0"/>
              <a:buChar char="•"/>
            </a:pPr>
            <a:r>
              <a:rPr lang="en-US" sz="1400" dirty="0">
                <a:solidFill>
                  <a:schemeClr val="tx1">
                    <a:lumMod val="95000"/>
                    <a:lumOff val="5000"/>
                  </a:schemeClr>
                </a:solidFill>
              </a:rPr>
              <a:t>Optimizing the performance and issues</a:t>
            </a:r>
          </a:p>
          <a:p>
            <a:pPr marL="285750" indent="-285750">
              <a:buFont typeface="Arial" panose="020B0604020202020204" pitchFamily="34" charset="0"/>
              <a:buChar char="•"/>
            </a:pPr>
            <a:r>
              <a:rPr lang="en-US" sz="1400" dirty="0">
                <a:solidFill>
                  <a:schemeClr val="tx1">
                    <a:lumMod val="95000"/>
                    <a:lumOff val="5000"/>
                  </a:schemeClr>
                </a:solidFill>
              </a:rPr>
              <a:t>Given update and new features update as user preference</a:t>
            </a:r>
          </a:p>
          <a:p>
            <a:pPr algn="ctr"/>
            <a:endParaRPr lang="en-US" dirty="0">
              <a:solidFill>
                <a:schemeClr val="tx1">
                  <a:lumMod val="95000"/>
                  <a:lumOff val="5000"/>
                </a:schemeClr>
              </a:solidFill>
            </a:endParaRPr>
          </a:p>
        </p:txBody>
      </p:sp>
      <p:pic>
        <p:nvPicPr>
          <p:cNvPr id="20" name="Picture 19">
            <a:extLst>
              <a:ext uri="{FF2B5EF4-FFF2-40B4-BE49-F238E27FC236}">
                <a16:creationId xmlns:a16="http://schemas.microsoft.com/office/drawing/2014/main" id="{1EA53A53-D79D-4948-8E0A-012E68BD720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64140" y="1189066"/>
            <a:ext cx="1301572" cy="1301570"/>
          </a:xfrm>
          <a:prstGeom prst="rect">
            <a:avLst/>
          </a:prstGeom>
        </p:spPr>
      </p:pic>
      <p:pic>
        <p:nvPicPr>
          <p:cNvPr id="21" name="Picture 20">
            <a:extLst>
              <a:ext uri="{FF2B5EF4-FFF2-40B4-BE49-F238E27FC236}">
                <a16:creationId xmlns:a16="http://schemas.microsoft.com/office/drawing/2014/main" id="{4B9BE603-E612-4F54-9BC2-92B56987A9A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1799837">
            <a:off x="3673711" y="5187413"/>
            <a:ext cx="1713236" cy="1713232"/>
          </a:xfrm>
          <a:prstGeom prst="rect">
            <a:avLst/>
          </a:prstGeom>
        </p:spPr>
      </p:pic>
      <p:pic>
        <p:nvPicPr>
          <p:cNvPr id="22" name="Picture 21">
            <a:extLst>
              <a:ext uri="{FF2B5EF4-FFF2-40B4-BE49-F238E27FC236}">
                <a16:creationId xmlns:a16="http://schemas.microsoft.com/office/drawing/2014/main" id="{7B9C9AAB-B01A-42CF-9E5F-6812334CE8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457724">
            <a:off x="9001081" y="1096085"/>
            <a:ext cx="1747496" cy="1747494"/>
          </a:xfrm>
          <a:prstGeom prst="rect">
            <a:avLst/>
          </a:prstGeom>
        </p:spPr>
      </p:pic>
      <p:pic>
        <p:nvPicPr>
          <p:cNvPr id="25" name="Picture 24">
            <a:extLst>
              <a:ext uri="{FF2B5EF4-FFF2-40B4-BE49-F238E27FC236}">
                <a16:creationId xmlns:a16="http://schemas.microsoft.com/office/drawing/2014/main" id="{5F014D70-FD2C-4CAF-8E44-467D627DD5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9794183">
            <a:off x="8933844" y="5170282"/>
            <a:ext cx="1747496" cy="1747494"/>
          </a:xfrm>
          <a:prstGeom prst="rect">
            <a:avLst/>
          </a:prstGeom>
        </p:spPr>
      </p:pic>
    </p:spTree>
    <p:extLst>
      <p:ext uri="{BB962C8B-B14F-4D97-AF65-F5344CB8AC3E}">
        <p14:creationId xmlns:p14="http://schemas.microsoft.com/office/powerpoint/2010/main" val="404368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0D20B4F-7BDC-43A0-58C8-859B89ECC329}"/>
              </a:ext>
            </a:extLst>
          </p:cNvPr>
          <p:cNvSpPr>
            <a:spLocks noGrp="1"/>
          </p:cNvSpPr>
          <p:nvPr>
            <p:ph type="title"/>
          </p:nvPr>
        </p:nvSpPr>
        <p:spPr>
          <a:xfrm>
            <a:off x="5802588" y="-155045"/>
            <a:ext cx="4840010" cy="1807305"/>
          </a:xfrm>
        </p:spPr>
        <p:txBody>
          <a:bodyPr vert="horz" lIns="91440" tIns="45720" rIns="91440" bIns="45720" rtlCol="0" anchor="ctr">
            <a:normAutofit/>
          </a:bodyPr>
          <a:lstStyle/>
          <a:p>
            <a:r>
              <a:rPr lang="en-US" b="1" dirty="0">
                <a:latin typeface="+mn-lt"/>
              </a:rPr>
              <a:t>Proposed Approach</a:t>
            </a:r>
          </a:p>
        </p:txBody>
      </p:sp>
      <p:pic>
        <p:nvPicPr>
          <p:cNvPr id="5" name="Picture 4" descr="A bowl of food next to vegetables&#10;&#10;Description automatically generated">
            <a:extLst>
              <a:ext uri="{FF2B5EF4-FFF2-40B4-BE49-F238E27FC236}">
                <a16:creationId xmlns:a16="http://schemas.microsoft.com/office/drawing/2014/main" id="{8F50C85C-E377-4D2D-2478-4C72574690CE}"/>
              </a:ext>
            </a:extLst>
          </p:cNvPr>
          <p:cNvPicPr>
            <a:picLocks noChangeAspect="1"/>
          </p:cNvPicPr>
          <p:nvPr/>
        </p:nvPicPr>
        <p:blipFill>
          <a:blip r:embed="rId2">
            <a:extLst>
              <a:ext uri="{28A0092B-C50C-407E-A947-70E740481C1C}">
                <a14:useLocalDpi xmlns:a14="http://schemas.microsoft.com/office/drawing/2010/main" val="0"/>
              </a:ext>
            </a:extLst>
          </a:blip>
          <a:srcRect t="14245" r="-2" b="1091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5" name="Content Placeholder 14">
            <a:extLst>
              <a:ext uri="{FF2B5EF4-FFF2-40B4-BE49-F238E27FC236}">
                <a16:creationId xmlns:a16="http://schemas.microsoft.com/office/drawing/2014/main" id="{AD4C61F8-C1C9-6F02-4EAF-BA38D5D1FE28}"/>
              </a:ext>
            </a:extLst>
          </p:cNvPr>
          <p:cNvSpPr>
            <a:spLocks noGrp="1"/>
          </p:cNvSpPr>
          <p:nvPr>
            <p:ph idx="1"/>
          </p:nvPr>
        </p:nvSpPr>
        <p:spPr>
          <a:xfrm>
            <a:off x="6368645" y="1244725"/>
            <a:ext cx="4840010" cy="1034018"/>
          </a:xfrm>
        </p:spPr>
        <p:txBody>
          <a:bodyPr vert="horz" lIns="91440" tIns="45720" rIns="91440" bIns="45720" rtlCol="0">
            <a:normAutofit/>
          </a:bodyPr>
          <a:lstStyle/>
          <a:p>
            <a:pPr fontAlgn="base">
              <a:spcBef>
                <a:spcPct val="0"/>
              </a:spcBef>
              <a:spcAft>
                <a:spcPts val="600"/>
              </a:spcAft>
            </a:pPr>
            <a:r>
              <a:rPr lang="en-US" altLang="en-US" sz="2000" dirty="0"/>
              <a:t>This</a:t>
            </a:r>
            <a:r>
              <a:rPr lang="en-US" sz="2000" dirty="0"/>
              <a:t> platform will facilitate direct contact between buyers and sellers across the country </a:t>
            </a:r>
          </a:p>
          <a:p>
            <a:pPr fontAlgn="base">
              <a:spcBef>
                <a:spcPct val="0"/>
              </a:spcBef>
              <a:spcAft>
                <a:spcPts val="600"/>
              </a:spcAft>
            </a:pPr>
            <a:endParaRPr lang="en-US" altLang="en-US" sz="2000" b="1" dirty="0"/>
          </a:p>
        </p:txBody>
      </p:sp>
      <p:sp>
        <p:nvSpPr>
          <p:cNvPr id="16" name="Content Placeholder 14">
            <a:extLst>
              <a:ext uri="{FF2B5EF4-FFF2-40B4-BE49-F238E27FC236}">
                <a16:creationId xmlns:a16="http://schemas.microsoft.com/office/drawing/2014/main" id="{0F907722-4184-8B78-C784-416963BC6D04}"/>
              </a:ext>
            </a:extLst>
          </p:cNvPr>
          <p:cNvSpPr txBox="1">
            <a:spLocks/>
          </p:cNvSpPr>
          <p:nvPr/>
        </p:nvSpPr>
        <p:spPr>
          <a:xfrm>
            <a:off x="6615388" y="3198925"/>
            <a:ext cx="4840010" cy="2337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3200" dirty="0">
                <a:latin typeface="+mj-lt"/>
                <a:cs typeface="Times New Roman" panose="02020603050405020304" pitchFamily="18" charset="0"/>
              </a:rPr>
              <a:t>It will have,</a:t>
            </a:r>
          </a:p>
          <a:p>
            <a:pPr marL="0" indent="0" eaLnBrk="0" fontAlgn="base" hangingPunct="0">
              <a:spcBef>
                <a:spcPct val="0"/>
              </a:spcBef>
              <a:spcAft>
                <a:spcPct val="0"/>
              </a:spcAft>
              <a:buNone/>
            </a:pPr>
            <a:endParaRPr lang="en-US" altLang="en-US" sz="2400" dirty="0">
              <a:cs typeface="Times New Roman" panose="02020603050405020304" pitchFamily="18" charset="0"/>
            </a:endParaRPr>
          </a:p>
          <a:p>
            <a:pPr lvl="1" eaLnBrk="0" fontAlgn="base" hangingPunct="0">
              <a:spcBef>
                <a:spcPct val="0"/>
              </a:spcBef>
              <a:spcAft>
                <a:spcPct val="0"/>
              </a:spcAft>
            </a:pPr>
            <a:r>
              <a:rPr lang="en-US" sz="2000" dirty="0">
                <a:cs typeface="Times New Roman" panose="02020603050405020304" pitchFamily="18" charset="0"/>
              </a:rPr>
              <a:t>Privilege Management</a:t>
            </a:r>
          </a:p>
          <a:p>
            <a:pPr lvl="1" eaLnBrk="0" fontAlgn="base" hangingPunct="0">
              <a:spcBef>
                <a:spcPct val="0"/>
              </a:spcBef>
              <a:spcAft>
                <a:spcPct val="0"/>
              </a:spcAft>
            </a:pPr>
            <a:r>
              <a:rPr lang="en-US" sz="2000" dirty="0">
                <a:cs typeface="Times New Roman" panose="02020603050405020304" pitchFamily="18" charset="0"/>
              </a:rPr>
              <a:t>Product Management</a:t>
            </a:r>
          </a:p>
          <a:p>
            <a:pPr lvl="1" eaLnBrk="0" fontAlgn="base" hangingPunct="0">
              <a:spcBef>
                <a:spcPct val="0"/>
              </a:spcBef>
              <a:spcAft>
                <a:spcPct val="0"/>
              </a:spcAft>
            </a:pPr>
            <a:r>
              <a:rPr lang="en-US" sz="2000" dirty="0">
                <a:cs typeface="Times New Roman" panose="02020603050405020304" pitchFamily="18" charset="0"/>
              </a:rPr>
              <a:t>Analytics and Reporting</a:t>
            </a:r>
          </a:p>
          <a:p>
            <a:pPr lvl="1" eaLnBrk="0" fontAlgn="base" hangingPunct="0">
              <a:spcBef>
                <a:spcPct val="0"/>
              </a:spcBef>
              <a:spcAft>
                <a:spcPct val="0"/>
              </a:spcAft>
            </a:pPr>
            <a:r>
              <a:rPr lang="en-US" sz="2000" dirty="0">
                <a:cs typeface="Times New Roman" panose="02020603050405020304" pitchFamily="18" charset="0"/>
              </a:rPr>
              <a:t>Marketing and Promotions</a:t>
            </a:r>
          </a:p>
          <a:p>
            <a:pPr lvl="1" eaLnBrk="0" fontAlgn="base" hangingPunct="0">
              <a:spcBef>
                <a:spcPct val="0"/>
              </a:spcBef>
              <a:spcAft>
                <a:spcPct val="0"/>
              </a:spcAft>
            </a:pPr>
            <a:r>
              <a:rPr lang="en-US" sz="2000" dirty="0">
                <a:cs typeface="Times New Roman" panose="02020603050405020304" pitchFamily="18" charset="0"/>
              </a:rPr>
              <a:t>Feedback and Review</a:t>
            </a:r>
          </a:p>
          <a:p>
            <a:pPr marL="0" indent="0" eaLnBrk="0" fontAlgn="base" hangingPunct="0">
              <a:spcBef>
                <a:spcPct val="0"/>
              </a:spcBef>
              <a:spcAft>
                <a:spcPct val="0"/>
              </a:spcAft>
              <a:buNone/>
            </a:pPr>
            <a:endParaRPr lang="en-US" altLang="en-US" sz="2400" dirty="0">
              <a:cs typeface="Times New Roman" panose="02020603050405020304" pitchFamily="18" charset="0"/>
            </a:endParaRPr>
          </a:p>
          <a:p>
            <a:pPr marL="0" indent="0" eaLnBrk="0" fontAlgn="base" hangingPunct="0">
              <a:spcBef>
                <a:spcPct val="0"/>
              </a:spcBef>
              <a:spcAft>
                <a:spcPct val="0"/>
              </a:spcAft>
              <a:buNone/>
            </a:pPr>
            <a:endParaRPr lang="en-US" altLang="en-US" sz="2400" dirty="0">
              <a:cs typeface="Times New Roman" panose="02020603050405020304" pitchFamily="18" charset="0"/>
            </a:endParaRPr>
          </a:p>
        </p:txBody>
      </p:sp>
    </p:spTree>
    <p:extLst>
      <p:ext uri="{BB962C8B-B14F-4D97-AF65-F5344CB8AC3E}">
        <p14:creationId xmlns:p14="http://schemas.microsoft.com/office/powerpoint/2010/main" val="199544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AECEB-A7A0-4961-9111-5B8A5E109B9E}"/>
              </a:ext>
            </a:extLst>
          </p:cNvPr>
          <p:cNvSpPr>
            <a:spLocks noGrp="1"/>
          </p:cNvSpPr>
          <p:nvPr>
            <p:ph type="title"/>
          </p:nvPr>
        </p:nvSpPr>
        <p:spPr>
          <a:xfrm>
            <a:off x="586318" y="1781175"/>
            <a:ext cx="6138332" cy="1467279"/>
          </a:xfrm>
        </p:spPr>
        <p:txBody>
          <a:bodyPr vert="horz" lIns="91440" tIns="45720" rIns="91440" bIns="45720" rtlCol="0" anchor="b">
            <a:normAutofit/>
          </a:bodyPr>
          <a:lstStyle/>
          <a:p>
            <a:r>
              <a:rPr lang="en-US" dirty="0">
                <a:latin typeface="+mn-lt"/>
              </a:rPr>
              <a:t>LITERATURE REVIEW</a:t>
            </a:r>
          </a:p>
        </p:txBody>
      </p:sp>
      <p:pic>
        <p:nvPicPr>
          <p:cNvPr id="4" name="Picture 3" descr="A tablet with vegetables around it&#10;&#10;Description automatically generated">
            <a:extLst>
              <a:ext uri="{FF2B5EF4-FFF2-40B4-BE49-F238E27FC236}">
                <a16:creationId xmlns:a16="http://schemas.microsoft.com/office/drawing/2014/main" id="{34203B73-16C5-C5AC-3688-8DAFC66A5859}"/>
              </a:ext>
            </a:extLst>
          </p:cNvPr>
          <p:cNvPicPr>
            <a:picLocks noChangeAspect="1"/>
          </p:cNvPicPr>
          <p:nvPr/>
        </p:nvPicPr>
        <p:blipFill>
          <a:blip r:embed="rId2">
            <a:extLst>
              <a:ext uri="{28A0092B-C50C-407E-A947-70E740481C1C}">
                <a14:useLocalDpi xmlns:a14="http://schemas.microsoft.com/office/drawing/2010/main" val="0"/>
              </a:ext>
            </a:extLst>
          </a:blip>
          <a:srcRect l="6582" r="64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23448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351a3d2-bd51-47f4-b140-81519a658fb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3C573D2703CA48850445E52C8F0EB4" ma:contentTypeVersion="17" ma:contentTypeDescription="Create a new document." ma:contentTypeScope="" ma:versionID="a98e286549fc0c5153b5148cb89ea9fe">
  <xsd:schema xmlns:xsd="http://www.w3.org/2001/XMLSchema" xmlns:xs="http://www.w3.org/2001/XMLSchema" xmlns:p="http://schemas.microsoft.com/office/2006/metadata/properties" xmlns:ns3="3351a3d2-bd51-47f4-b140-81519a658fbe" xmlns:ns4="77a061ab-7708-49a8-a963-6cc412f00b1d" targetNamespace="http://schemas.microsoft.com/office/2006/metadata/properties" ma:root="true" ma:fieldsID="cfde79ac356a69b6a8bef0f188da49f8" ns3:_="" ns4:_="">
    <xsd:import namespace="3351a3d2-bd51-47f4-b140-81519a658fbe"/>
    <xsd:import namespace="77a061ab-7708-49a8-a963-6cc412f00b1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3:MediaServiceObjectDetectorVersions" minOccurs="0"/>
                <xsd:element ref="ns4:SharedWithUsers" minOccurs="0"/>
                <xsd:element ref="ns4:SharedWithDetails" minOccurs="0"/>
                <xsd:element ref="ns4:SharingHintHash"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51a3d2-bd51-47f4-b140-81519a658f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a061ab-7708-49a8-a963-6cc412f00b1d"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C71B66-D6D2-4DE8-AFD4-12B1A87A850D}">
  <ds:schemaRefs>
    <ds:schemaRef ds:uri="http://schemas.microsoft.com/sharepoint/v3/contenttype/forms"/>
  </ds:schemaRefs>
</ds:datastoreItem>
</file>

<file path=customXml/itemProps2.xml><?xml version="1.0" encoding="utf-8"?>
<ds:datastoreItem xmlns:ds="http://schemas.openxmlformats.org/officeDocument/2006/customXml" ds:itemID="{70262881-AB09-463B-8026-E42C22194A7F}">
  <ds:schemaRefs>
    <ds:schemaRef ds:uri="77a061ab-7708-49a8-a963-6cc412f00b1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 ds:uri="http://schemas.openxmlformats.org/package/2006/metadata/core-properties"/>
    <ds:schemaRef ds:uri="3351a3d2-bd51-47f4-b140-81519a658fbe"/>
    <ds:schemaRef ds:uri="http://purl.org/dc/terms/"/>
  </ds:schemaRefs>
</ds:datastoreItem>
</file>

<file path=customXml/itemProps3.xml><?xml version="1.0" encoding="utf-8"?>
<ds:datastoreItem xmlns:ds="http://schemas.openxmlformats.org/officeDocument/2006/customXml" ds:itemID="{AE79DFFB-64BA-40FE-8CC7-A14BCE865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51a3d2-bd51-47f4-b140-81519a658fbe"/>
    <ds:schemaRef ds:uri="77a061ab-7708-49a8-a963-6cc412f00b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5913</TotalTime>
  <Words>978</Words>
  <Application>Microsoft Office PowerPoint</Application>
  <PresentationFormat>Widescreen</PresentationFormat>
  <Paragraphs>353</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Calibri Light</vt:lpstr>
      <vt:lpstr>Poppins</vt:lpstr>
      <vt:lpstr>Times New Roman</vt:lpstr>
      <vt:lpstr>Wingdings</vt:lpstr>
      <vt:lpstr>Office Theme</vt:lpstr>
      <vt:lpstr>ECONOMIC FOOD      EXCHANGER</vt:lpstr>
      <vt:lpstr>CONTENT</vt:lpstr>
      <vt:lpstr>PowerPoint Presentation</vt:lpstr>
      <vt:lpstr>PROBLEM</vt:lpstr>
      <vt:lpstr>AIM</vt:lpstr>
      <vt:lpstr>OBJECTIVES</vt:lpstr>
      <vt:lpstr> METHODOLOGIES </vt:lpstr>
      <vt:lpstr>Proposed Approach</vt:lpstr>
      <vt:lpstr>LITERATURE REVIEW</vt:lpstr>
      <vt:lpstr>PowerPoint Presentation</vt:lpstr>
      <vt:lpstr>FEATURE OF THE WEBSITE</vt:lpstr>
      <vt:lpstr>Diagrams for proposed system</vt:lpstr>
      <vt:lpstr>PowerPoint Presentation</vt:lpstr>
      <vt:lpstr>ER- DIAGRAM</vt:lpstr>
      <vt:lpstr>Class-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Food Exchanger Web Application</dc:title>
  <dc:creator>Akila Weerasinghe</dc:creator>
  <cp:lastModifiedBy>Akila weerasinghe</cp:lastModifiedBy>
  <cp:revision>69</cp:revision>
  <dcterms:created xsi:type="dcterms:W3CDTF">2024-10-30T04:14:17Z</dcterms:created>
  <dcterms:modified xsi:type="dcterms:W3CDTF">2025-06-26T02:21:47Z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0x010100FB3C573D2703CA48850445E52C8F0EB4</vt:lpwstr>
  </property>
</Properties>
</file>